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99" r:id="rId6"/>
    <p:sldId id="257" r:id="rId7"/>
    <p:sldId id="261" r:id="rId8"/>
    <p:sldId id="259" r:id="rId9"/>
    <p:sldId id="265"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E6C54-203B-4FDE-4AB7-3D16E5BA96C0}" v="26" dt="2026-03-22T07:28:05.639"/>
  </p1510:revLst>
</p1510:revInfo>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EFE6C54-203B-4FDE-4AB7-3D16E5BA96C0}"/>
    <pc:docChg chg="modSld">
      <pc:chgData name="" userId="" providerId="" clId="Web-{DEFE6C54-203B-4FDE-4AB7-3D16E5BA96C0}" dt="2026-03-22T07:26:02.555" v="0"/>
      <pc:docMkLst>
        <pc:docMk/>
      </pc:docMkLst>
      <pc:sldChg chg="delSp delAnim">
        <pc:chgData name="" userId="" providerId="" clId="Web-{DEFE6C54-203B-4FDE-4AB7-3D16E5BA96C0}" dt="2026-03-22T07:26:02.555" v="0"/>
        <pc:sldMkLst>
          <pc:docMk/>
          <pc:sldMk cId="1642425379" sldId="256"/>
        </pc:sldMkLst>
        <pc:picChg chg="del">
          <ac:chgData name="" userId="" providerId="" clId="Web-{DEFE6C54-203B-4FDE-4AB7-3D16E5BA96C0}" dt="2026-03-22T07:26:02.555" v="0"/>
          <ac:picMkLst>
            <pc:docMk/>
            <pc:sldMk cId="1642425379" sldId="256"/>
            <ac:picMk id="6" creationId="{7AAC2D05-FA56-271E-5AD2-9A117419A93F}"/>
          </ac:picMkLst>
        </pc:picChg>
      </pc:sldChg>
    </pc:docChg>
  </pc:docChgLst>
  <pc:docChgLst>
    <pc:chgData name="Savvina  Zacharaki" userId="S::savvinazacharaki@chemistryonline836.onmicrosoft.com::fdbc24cc-293d-4bca-b0ec-c0e0783f2073" providerId="AD" clId="Web-{DEFE6C54-203B-4FDE-4AB7-3D16E5BA96C0}"/>
    <pc:docChg chg="addSld delSld modSld">
      <pc:chgData name="Savvina  Zacharaki" userId="S::savvinazacharaki@chemistryonline836.onmicrosoft.com::fdbc24cc-293d-4bca-b0ec-c0e0783f2073" providerId="AD" clId="Web-{DEFE6C54-203B-4FDE-4AB7-3D16E5BA96C0}" dt="2026-03-22T07:28:05.639" v="23"/>
      <pc:docMkLst>
        <pc:docMk/>
      </pc:docMkLst>
      <pc:sldChg chg="delSp delAnim">
        <pc:chgData name="Savvina  Zacharaki" userId="S::savvinazacharaki@chemistryonline836.onmicrosoft.com::fdbc24cc-293d-4bca-b0ec-c0e0783f2073" providerId="AD" clId="Web-{DEFE6C54-203B-4FDE-4AB7-3D16E5BA96C0}" dt="2026-03-22T07:26:17.681" v="1"/>
        <pc:sldMkLst>
          <pc:docMk/>
          <pc:sldMk cId="435195399" sldId="257"/>
        </pc:sldMkLst>
        <pc:picChg chg="del">
          <ac:chgData name="Savvina  Zacharaki" userId="S::savvinazacharaki@chemistryonline836.onmicrosoft.com::fdbc24cc-293d-4bca-b0ec-c0e0783f2073" providerId="AD" clId="Web-{DEFE6C54-203B-4FDE-4AB7-3D16E5BA96C0}" dt="2026-03-22T07:26:17.681" v="1"/>
          <ac:picMkLst>
            <pc:docMk/>
            <pc:sldMk cId="435195399" sldId="257"/>
            <ac:picMk id="9" creationId="{76479322-40D8-13A4-B4A6-EFC8FE300AE3}"/>
          </ac:picMkLst>
        </pc:picChg>
      </pc:sldChg>
      <pc:sldChg chg="delSp delAnim">
        <pc:chgData name="Savvina  Zacharaki" userId="S::savvinazacharaki@chemistryonline836.onmicrosoft.com::fdbc24cc-293d-4bca-b0ec-c0e0783f2073" providerId="AD" clId="Web-{DEFE6C54-203B-4FDE-4AB7-3D16E5BA96C0}" dt="2026-03-22T07:26:31.807" v="3"/>
        <pc:sldMkLst>
          <pc:docMk/>
          <pc:sldMk cId="1008037533" sldId="259"/>
        </pc:sldMkLst>
        <pc:picChg chg="del">
          <ac:chgData name="Savvina  Zacharaki" userId="S::savvinazacharaki@chemistryonline836.onmicrosoft.com::fdbc24cc-293d-4bca-b0ec-c0e0783f2073" providerId="AD" clId="Web-{DEFE6C54-203B-4FDE-4AB7-3D16E5BA96C0}" dt="2026-03-22T07:26:31.807" v="3"/>
          <ac:picMkLst>
            <pc:docMk/>
            <pc:sldMk cId="1008037533" sldId="259"/>
            <ac:picMk id="7" creationId="{4EE38758-3FE6-F68F-826E-AF58FEB3DE9C}"/>
          </ac:picMkLst>
        </pc:picChg>
      </pc:sldChg>
      <pc:sldChg chg="delSp delAnim">
        <pc:chgData name="Savvina  Zacharaki" userId="S::savvinazacharaki@chemistryonline836.onmicrosoft.com::fdbc24cc-293d-4bca-b0ec-c0e0783f2073" providerId="AD" clId="Web-{DEFE6C54-203B-4FDE-4AB7-3D16E5BA96C0}" dt="2026-03-22T07:26:21.806" v="2"/>
        <pc:sldMkLst>
          <pc:docMk/>
          <pc:sldMk cId="3666674671" sldId="261"/>
        </pc:sldMkLst>
        <pc:picChg chg="del">
          <ac:chgData name="Savvina  Zacharaki" userId="S::savvinazacharaki@chemistryonline836.onmicrosoft.com::fdbc24cc-293d-4bca-b0ec-c0e0783f2073" providerId="AD" clId="Web-{DEFE6C54-203B-4FDE-4AB7-3D16E5BA96C0}" dt="2026-03-22T07:26:21.806" v="2"/>
          <ac:picMkLst>
            <pc:docMk/>
            <pc:sldMk cId="3666674671" sldId="261"/>
            <ac:picMk id="5" creationId="{8837FE81-A371-75BE-A1A9-AABD76001AA9}"/>
          </ac:picMkLst>
        </pc:picChg>
      </pc:sldChg>
      <pc:sldChg chg="delSp delAnim">
        <pc:chgData name="Savvina  Zacharaki" userId="S::savvinazacharaki@chemistryonline836.onmicrosoft.com::fdbc24cc-293d-4bca-b0ec-c0e0783f2073" providerId="AD" clId="Web-{DEFE6C54-203B-4FDE-4AB7-3D16E5BA96C0}" dt="2026-03-22T07:26:36.682" v="4"/>
        <pc:sldMkLst>
          <pc:docMk/>
          <pc:sldMk cId="729609147" sldId="265"/>
        </pc:sldMkLst>
        <pc:picChg chg="del">
          <ac:chgData name="Savvina  Zacharaki" userId="S::savvinazacharaki@chemistryonline836.onmicrosoft.com::fdbc24cc-293d-4bca-b0ec-c0e0783f2073" providerId="AD" clId="Web-{DEFE6C54-203B-4FDE-4AB7-3D16E5BA96C0}" dt="2026-03-22T07:26:36.682" v="4"/>
          <ac:picMkLst>
            <pc:docMk/>
            <pc:sldMk cId="729609147" sldId="265"/>
            <ac:picMk id="5" creationId="{BE44445B-50DB-4608-7A14-1B25B34C7420}"/>
          </ac:picMkLst>
        </pc:picChg>
      </pc:sldChg>
      <pc:sldChg chg="delSp delAnim">
        <pc:chgData name="Savvina  Zacharaki" userId="S::savvinazacharaki@chemistryonline836.onmicrosoft.com::fdbc24cc-293d-4bca-b0ec-c0e0783f2073" providerId="AD" clId="Web-{DEFE6C54-203B-4FDE-4AB7-3D16E5BA96C0}" dt="2026-03-22T07:26:13.415" v="0"/>
        <pc:sldMkLst>
          <pc:docMk/>
          <pc:sldMk cId="338485106" sldId="299"/>
        </pc:sldMkLst>
        <pc:picChg chg="del">
          <ac:chgData name="Savvina  Zacharaki" userId="S::savvinazacharaki@chemistryonline836.onmicrosoft.com::fdbc24cc-293d-4bca-b0ec-c0e0783f2073" providerId="AD" clId="Web-{DEFE6C54-203B-4FDE-4AB7-3D16E5BA96C0}" dt="2026-03-22T07:26:13.415" v="0"/>
          <ac:picMkLst>
            <pc:docMk/>
            <pc:sldMk cId="338485106" sldId="299"/>
            <ac:picMk id="5" creationId="{8C98DE4F-4BA9-9D44-8C56-9A85C9582F8D}"/>
          </ac:picMkLst>
        </pc:picChg>
      </pc:sldChg>
      <pc:sldChg chg="delSp delAnim">
        <pc:chgData name="Savvina  Zacharaki" userId="S::savvinazacharaki@chemistryonline836.onmicrosoft.com::fdbc24cc-293d-4bca-b0ec-c0e0783f2073" providerId="AD" clId="Web-{DEFE6C54-203B-4FDE-4AB7-3D16E5BA96C0}" dt="2026-03-22T07:26:41.604" v="5"/>
        <pc:sldMkLst>
          <pc:docMk/>
          <pc:sldMk cId="773599330" sldId="300"/>
        </pc:sldMkLst>
        <pc:picChg chg="del">
          <ac:chgData name="Savvina  Zacharaki" userId="S::savvinazacharaki@chemistryonline836.onmicrosoft.com::fdbc24cc-293d-4bca-b0ec-c0e0783f2073" providerId="AD" clId="Web-{DEFE6C54-203B-4FDE-4AB7-3D16E5BA96C0}" dt="2026-03-22T07:26:41.604" v="5"/>
          <ac:picMkLst>
            <pc:docMk/>
            <pc:sldMk cId="773599330" sldId="300"/>
            <ac:picMk id="12" creationId="{CBCF4AC2-89D0-CD40-7BEA-7E44AC109DF3}"/>
          </ac:picMkLst>
        </pc:picChg>
      </pc:sldChg>
      <pc:sldChg chg="delSp delAnim">
        <pc:chgData name="Savvina  Zacharaki" userId="S::savvinazacharaki@chemistryonline836.onmicrosoft.com::fdbc24cc-293d-4bca-b0ec-c0e0783f2073" providerId="AD" clId="Web-{DEFE6C54-203B-4FDE-4AB7-3D16E5BA96C0}" dt="2026-03-22T07:26:47.182" v="6"/>
        <pc:sldMkLst>
          <pc:docMk/>
          <pc:sldMk cId="75060034" sldId="301"/>
        </pc:sldMkLst>
        <pc:picChg chg="del">
          <ac:chgData name="Savvina  Zacharaki" userId="S::savvinazacharaki@chemistryonline836.onmicrosoft.com::fdbc24cc-293d-4bca-b0ec-c0e0783f2073" providerId="AD" clId="Web-{DEFE6C54-203B-4FDE-4AB7-3D16E5BA96C0}" dt="2026-03-22T07:26:47.182" v="6"/>
          <ac:picMkLst>
            <pc:docMk/>
            <pc:sldMk cId="75060034" sldId="301"/>
            <ac:picMk id="4" creationId="{932CCD43-EA6B-5E55-F0B6-7B1438E680D4}"/>
          </ac:picMkLst>
        </pc:picChg>
      </pc:sldChg>
      <pc:sldChg chg="delSp delAnim">
        <pc:chgData name="Savvina  Zacharaki" userId="S::savvinazacharaki@chemistryonline836.onmicrosoft.com::fdbc24cc-293d-4bca-b0ec-c0e0783f2073" providerId="AD" clId="Web-{DEFE6C54-203B-4FDE-4AB7-3D16E5BA96C0}" dt="2026-03-22T07:26:52.901" v="7"/>
        <pc:sldMkLst>
          <pc:docMk/>
          <pc:sldMk cId="1866274746" sldId="302"/>
        </pc:sldMkLst>
        <pc:picChg chg="del">
          <ac:chgData name="Savvina  Zacharaki" userId="S::savvinazacharaki@chemistryonline836.onmicrosoft.com::fdbc24cc-293d-4bca-b0ec-c0e0783f2073" providerId="AD" clId="Web-{DEFE6C54-203B-4FDE-4AB7-3D16E5BA96C0}" dt="2026-03-22T07:26:52.901" v="7"/>
          <ac:picMkLst>
            <pc:docMk/>
            <pc:sldMk cId="1866274746" sldId="302"/>
            <ac:picMk id="10" creationId="{D554B1B4-CEF1-023C-D59E-7936D1D4154D}"/>
          </ac:picMkLst>
        </pc:picChg>
      </pc:sldChg>
      <pc:sldChg chg="delSp delAnim">
        <pc:chgData name="Savvina  Zacharaki" userId="S::savvinazacharaki@chemistryonline836.onmicrosoft.com::fdbc24cc-293d-4bca-b0ec-c0e0783f2073" providerId="AD" clId="Web-{DEFE6C54-203B-4FDE-4AB7-3D16E5BA96C0}" dt="2026-03-22T07:27:01.386" v="8"/>
        <pc:sldMkLst>
          <pc:docMk/>
          <pc:sldMk cId="3430846934" sldId="303"/>
        </pc:sldMkLst>
        <pc:picChg chg="del">
          <ac:chgData name="Savvina  Zacharaki" userId="S::savvinazacharaki@chemistryonline836.onmicrosoft.com::fdbc24cc-293d-4bca-b0ec-c0e0783f2073" providerId="AD" clId="Web-{DEFE6C54-203B-4FDE-4AB7-3D16E5BA96C0}" dt="2026-03-22T07:27:01.386" v="8"/>
          <ac:picMkLst>
            <pc:docMk/>
            <pc:sldMk cId="3430846934" sldId="303"/>
            <ac:picMk id="14" creationId="{7738242F-2917-AEC0-D1D3-046195876AD2}"/>
          </ac:picMkLst>
        </pc:picChg>
      </pc:sldChg>
      <pc:sldChg chg="delSp delAnim">
        <pc:chgData name="Savvina  Zacharaki" userId="S::savvinazacharaki@chemistryonline836.onmicrosoft.com::fdbc24cc-293d-4bca-b0ec-c0e0783f2073" providerId="AD" clId="Web-{DEFE6C54-203B-4FDE-4AB7-3D16E5BA96C0}" dt="2026-03-22T07:27:04.496" v="9"/>
        <pc:sldMkLst>
          <pc:docMk/>
          <pc:sldMk cId="74322291" sldId="304"/>
        </pc:sldMkLst>
        <pc:picChg chg="del">
          <ac:chgData name="Savvina  Zacharaki" userId="S::savvinazacharaki@chemistryonline836.onmicrosoft.com::fdbc24cc-293d-4bca-b0ec-c0e0783f2073" providerId="AD" clId="Web-{DEFE6C54-203B-4FDE-4AB7-3D16E5BA96C0}" dt="2026-03-22T07:27:04.496" v="9"/>
          <ac:picMkLst>
            <pc:docMk/>
            <pc:sldMk cId="74322291" sldId="304"/>
            <ac:picMk id="5" creationId="{08E604C5-19D9-EBD1-1D48-A4E1F6A617E4}"/>
          </ac:picMkLst>
        </pc:picChg>
      </pc:sldChg>
      <pc:sldChg chg="delSp delAnim">
        <pc:chgData name="Savvina  Zacharaki" userId="S::savvinazacharaki@chemistryonline836.onmicrosoft.com::fdbc24cc-293d-4bca-b0ec-c0e0783f2073" providerId="AD" clId="Web-{DEFE6C54-203B-4FDE-4AB7-3D16E5BA96C0}" dt="2026-03-22T07:27:08.043" v="10"/>
        <pc:sldMkLst>
          <pc:docMk/>
          <pc:sldMk cId="4193376589" sldId="305"/>
        </pc:sldMkLst>
        <pc:picChg chg="del">
          <ac:chgData name="Savvina  Zacharaki" userId="S::savvinazacharaki@chemistryonline836.onmicrosoft.com::fdbc24cc-293d-4bca-b0ec-c0e0783f2073" providerId="AD" clId="Web-{DEFE6C54-203B-4FDE-4AB7-3D16E5BA96C0}" dt="2026-03-22T07:27:08.043" v="10"/>
          <ac:picMkLst>
            <pc:docMk/>
            <pc:sldMk cId="4193376589" sldId="305"/>
            <ac:picMk id="5" creationId="{6185FC4A-0458-0A3A-AE73-7C1A056155AB}"/>
          </ac:picMkLst>
        </pc:picChg>
      </pc:sldChg>
      <pc:sldChg chg="delSp delAnim">
        <pc:chgData name="Savvina  Zacharaki" userId="S::savvinazacharaki@chemistryonline836.onmicrosoft.com::fdbc24cc-293d-4bca-b0ec-c0e0783f2073" providerId="AD" clId="Web-{DEFE6C54-203B-4FDE-4AB7-3D16E5BA96C0}" dt="2026-03-22T07:27:12.652" v="11"/>
        <pc:sldMkLst>
          <pc:docMk/>
          <pc:sldMk cId="1715936883" sldId="306"/>
        </pc:sldMkLst>
        <pc:picChg chg="del">
          <ac:chgData name="Savvina  Zacharaki" userId="S::savvinazacharaki@chemistryonline836.onmicrosoft.com::fdbc24cc-293d-4bca-b0ec-c0e0783f2073" providerId="AD" clId="Web-{DEFE6C54-203B-4FDE-4AB7-3D16E5BA96C0}" dt="2026-03-22T07:27:12.652" v="11"/>
          <ac:picMkLst>
            <pc:docMk/>
            <pc:sldMk cId="1715936883" sldId="306"/>
            <ac:picMk id="5" creationId="{33C42DC7-582E-4E27-E8AC-40A447E075BC}"/>
          </ac:picMkLst>
        </pc:picChg>
      </pc:sldChg>
      <pc:sldChg chg="delSp delAnim">
        <pc:chgData name="Savvina  Zacharaki" userId="S::savvinazacharaki@chemistryonline836.onmicrosoft.com::fdbc24cc-293d-4bca-b0ec-c0e0783f2073" providerId="AD" clId="Web-{DEFE6C54-203B-4FDE-4AB7-3D16E5BA96C0}" dt="2026-03-22T07:27:15.418" v="12"/>
        <pc:sldMkLst>
          <pc:docMk/>
          <pc:sldMk cId="3541046704" sldId="307"/>
        </pc:sldMkLst>
        <pc:picChg chg="del">
          <ac:chgData name="Savvina  Zacharaki" userId="S::savvinazacharaki@chemistryonline836.onmicrosoft.com::fdbc24cc-293d-4bca-b0ec-c0e0783f2073" providerId="AD" clId="Web-{DEFE6C54-203B-4FDE-4AB7-3D16E5BA96C0}" dt="2026-03-22T07:27:15.418" v="12"/>
          <ac:picMkLst>
            <pc:docMk/>
            <pc:sldMk cId="3541046704" sldId="307"/>
            <ac:picMk id="5" creationId="{26A00F22-9BD8-FA54-A581-CD4BA8BA3481}"/>
          </ac:picMkLst>
        </pc:picChg>
      </pc:sldChg>
      <pc:sldChg chg="delSp delAnim">
        <pc:chgData name="Savvina  Zacharaki" userId="S::savvinazacharaki@chemistryonline836.onmicrosoft.com::fdbc24cc-293d-4bca-b0ec-c0e0783f2073" providerId="AD" clId="Web-{DEFE6C54-203B-4FDE-4AB7-3D16E5BA96C0}" dt="2026-03-22T07:27:17.996" v="13"/>
        <pc:sldMkLst>
          <pc:docMk/>
          <pc:sldMk cId="3454571044" sldId="308"/>
        </pc:sldMkLst>
        <pc:picChg chg="del">
          <ac:chgData name="Savvina  Zacharaki" userId="S::savvinazacharaki@chemistryonline836.onmicrosoft.com::fdbc24cc-293d-4bca-b0ec-c0e0783f2073" providerId="AD" clId="Web-{DEFE6C54-203B-4FDE-4AB7-3D16E5BA96C0}" dt="2026-03-22T07:27:17.996" v="13"/>
          <ac:picMkLst>
            <pc:docMk/>
            <pc:sldMk cId="3454571044" sldId="308"/>
            <ac:picMk id="3" creationId="{5B91397B-B2C0-98AC-91E3-6284163F3680}"/>
          </ac:picMkLst>
        </pc:picChg>
      </pc:sldChg>
      <pc:sldChg chg="delSp delAnim">
        <pc:chgData name="Savvina  Zacharaki" userId="S::savvinazacharaki@chemistryonline836.onmicrosoft.com::fdbc24cc-293d-4bca-b0ec-c0e0783f2073" providerId="AD" clId="Web-{DEFE6C54-203B-4FDE-4AB7-3D16E5BA96C0}" dt="2026-03-22T07:27:33.263" v="14"/>
        <pc:sldMkLst>
          <pc:docMk/>
          <pc:sldMk cId="2416514887" sldId="309"/>
        </pc:sldMkLst>
        <pc:picChg chg="del">
          <ac:chgData name="Savvina  Zacharaki" userId="S::savvinazacharaki@chemistryonline836.onmicrosoft.com::fdbc24cc-293d-4bca-b0ec-c0e0783f2073" providerId="AD" clId="Web-{DEFE6C54-203B-4FDE-4AB7-3D16E5BA96C0}" dt="2026-03-22T07:27:33.263" v="14"/>
          <ac:picMkLst>
            <pc:docMk/>
            <pc:sldMk cId="2416514887" sldId="309"/>
            <ac:picMk id="3" creationId="{D8739C50-00F5-9BE0-C894-777C49E60592}"/>
          </ac:picMkLst>
        </pc:picChg>
      </pc:sldChg>
      <pc:sldChg chg="delSp delAnim">
        <pc:chgData name="Savvina  Zacharaki" userId="S::savvinazacharaki@chemistryonline836.onmicrosoft.com::fdbc24cc-293d-4bca-b0ec-c0e0783f2073" providerId="AD" clId="Web-{DEFE6C54-203B-4FDE-4AB7-3D16E5BA96C0}" dt="2026-03-22T07:27:36.263" v="15"/>
        <pc:sldMkLst>
          <pc:docMk/>
          <pc:sldMk cId="1766112395" sldId="310"/>
        </pc:sldMkLst>
        <pc:picChg chg="del">
          <ac:chgData name="Savvina  Zacharaki" userId="S::savvinazacharaki@chemistryonline836.onmicrosoft.com::fdbc24cc-293d-4bca-b0ec-c0e0783f2073" providerId="AD" clId="Web-{DEFE6C54-203B-4FDE-4AB7-3D16E5BA96C0}" dt="2026-03-22T07:27:36.263" v="15"/>
          <ac:picMkLst>
            <pc:docMk/>
            <pc:sldMk cId="1766112395" sldId="310"/>
            <ac:picMk id="9" creationId="{3E58201E-2637-F6DC-DBFC-0040B430A465}"/>
          </ac:picMkLst>
        </pc:picChg>
      </pc:sldChg>
      <pc:sldChg chg="delSp delAnim">
        <pc:chgData name="Savvina  Zacharaki" userId="S::savvinazacharaki@chemistryonline836.onmicrosoft.com::fdbc24cc-293d-4bca-b0ec-c0e0783f2073" providerId="AD" clId="Web-{DEFE6C54-203B-4FDE-4AB7-3D16E5BA96C0}" dt="2026-03-22T07:27:41.716" v="16"/>
        <pc:sldMkLst>
          <pc:docMk/>
          <pc:sldMk cId="791033105" sldId="311"/>
        </pc:sldMkLst>
        <pc:picChg chg="del">
          <ac:chgData name="Savvina  Zacharaki" userId="S::savvinazacharaki@chemistryonline836.onmicrosoft.com::fdbc24cc-293d-4bca-b0ec-c0e0783f2073" providerId="AD" clId="Web-{DEFE6C54-203B-4FDE-4AB7-3D16E5BA96C0}" dt="2026-03-22T07:27:41.716" v="16"/>
          <ac:picMkLst>
            <pc:docMk/>
            <pc:sldMk cId="791033105" sldId="311"/>
            <ac:picMk id="5" creationId="{44901DA1-A523-18A4-3B01-A3EF04A37B3E}"/>
          </ac:picMkLst>
        </pc:picChg>
      </pc:sldChg>
      <pc:sldChg chg="delSp delAnim">
        <pc:chgData name="Savvina  Zacharaki" userId="S::savvinazacharaki@chemistryonline836.onmicrosoft.com::fdbc24cc-293d-4bca-b0ec-c0e0783f2073" providerId="AD" clId="Web-{DEFE6C54-203B-4FDE-4AB7-3D16E5BA96C0}" dt="2026-03-22T07:27:44.170" v="17"/>
        <pc:sldMkLst>
          <pc:docMk/>
          <pc:sldMk cId="3038417173" sldId="312"/>
        </pc:sldMkLst>
        <pc:picChg chg="del">
          <ac:chgData name="Savvina  Zacharaki" userId="S::savvinazacharaki@chemistryonline836.onmicrosoft.com::fdbc24cc-293d-4bca-b0ec-c0e0783f2073" providerId="AD" clId="Web-{DEFE6C54-203B-4FDE-4AB7-3D16E5BA96C0}" dt="2026-03-22T07:27:44.170" v="17"/>
          <ac:picMkLst>
            <pc:docMk/>
            <pc:sldMk cId="3038417173" sldId="312"/>
            <ac:picMk id="5" creationId="{7DFF55C3-6FA3-3112-9A02-1AEFA99191F6}"/>
          </ac:picMkLst>
        </pc:picChg>
      </pc:sldChg>
      <pc:sldChg chg="delSp delAnim">
        <pc:chgData name="Savvina  Zacharaki" userId="S::savvinazacharaki@chemistryonline836.onmicrosoft.com::fdbc24cc-293d-4bca-b0ec-c0e0783f2073" providerId="AD" clId="Web-{DEFE6C54-203B-4FDE-4AB7-3D16E5BA96C0}" dt="2026-03-22T07:27:46.779" v="18"/>
        <pc:sldMkLst>
          <pc:docMk/>
          <pc:sldMk cId="1090295195" sldId="313"/>
        </pc:sldMkLst>
        <pc:picChg chg="del">
          <ac:chgData name="Savvina  Zacharaki" userId="S::savvinazacharaki@chemistryonline836.onmicrosoft.com::fdbc24cc-293d-4bca-b0ec-c0e0783f2073" providerId="AD" clId="Web-{DEFE6C54-203B-4FDE-4AB7-3D16E5BA96C0}" dt="2026-03-22T07:27:46.779" v="18"/>
          <ac:picMkLst>
            <pc:docMk/>
            <pc:sldMk cId="1090295195" sldId="313"/>
            <ac:picMk id="5" creationId="{A23A9517-89DB-374B-5CE3-72A0A197FB8B}"/>
          </ac:picMkLst>
        </pc:picChg>
      </pc:sldChg>
      <pc:sldChg chg="delSp add del delAnim">
        <pc:chgData name="Savvina  Zacharaki" userId="S::savvinazacharaki@chemistryonline836.onmicrosoft.com::fdbc24cc-293d-4bca-b0ec-c0e0783f2073" providerId="AD" clId="Web-{DEFE6C54-203B-4FDE-4AB7-3D16E5BA96C0}" dt="2026-03-22T07:28:00.358" v="21"/>
        <pc:sldMkLst>
          <pc:docMk/>
          <pc:sldMk cId="2680196863" sldId="314"/>
        </pc:sldMkLst>
        <pc:picChg chg="del">
          <ac:chgData name="Savvina  Zacharaki" userId="S::savvinazacharaki@chemistryonline836.onmicrosoft.com::fdbc24cc-293d-4bca-b0ec-c0e0783f2073" providerId="AD" clId="Web-{DEFE6C54-203B-4FDE-4AB7-3D16E5BA96C0}" dt="2026-03-22T07:28:00.358" v="21"/>
          <ac:picMkLst>
            <pc:docMk/>
            <pc:sldMk cId="2680196863" sldId="314"/>
            <ac:picMk id="5" creationId="{9B0BFC81-FC18-F8AB-0312-9FC543BA3E15}"/>
          </ac:picMkLst>
        </pc:picChg>
      </pc:sldChg>
      <pc:sldChg chg="delSp delAnim">
        <pc:chgData name="Savvina  Zacharaki" userId="S::savvinazacharaki@chemistryonline836.onmicrosoft.com::fdbc24cc-293d-4bca-b0ec-c0e0783f2073" providerId="AD" clId="Web-{DEFE6C54-203B-4FDE-4AB7-3D16E5BA96C0}" dt="2026-03-22T07:28:03.202" v="22"/>
        <pc:sldMkLst>
          <pc:docMk/>
          <pc:sldMk cId="3622533924" sldId="315"/>
        </pc:sldMkLst>
        <pc:picChg chg="del">
          <ac:chgData name="Savvina  Zacharaki" userId="S::savvinazacharaki@chemistryonline836.onmicrosoft.com::fdbc24cc-293d-4bca-b0ec-c0e0783f2073" providerId="AD" clId="Web-{DEFE6C54-203B-4FDE-4AB7-3D16E5BA96C0}" dt="2026-03-22T07:28:03.202" v="22"/>
          <ac:picMkLst>
            <pc:docMk/>
            <pc:sldMk cId="3622533924" sldId="315"/>
            <ac:picMk id="3" creationId="{5BDE66C9-C64E-1EFF-98B4-A1956542EF2B}"/>
          </ac:picMkLst>
        </pc:picChg>
      </pc:sldChg>
      <pc:sldChg chg="delSp delAnim">
        <pc:chgData name="Savvina  Zacharaki" userId="S::savvinazacharaki@chemistryonline836.onmicrosoft.com::fdbc24cc-293d-4bca-b0ec-c0e0783f2073" providerId="AD" clId="Web-{DEFE6C54-203B-4FDE-4AB7-3D16E5BA96C0}" dt="2026-03-22T07:28:05.639" v="23"/>
        <pc:sldMkLst>
          <pc:docMk/>
          <pc:sldMk cId="4148283248" sldId="316"/>
        </pc:sldMkLst>
        <pc:picChg chg="del">
          <ac:chgData name="Savvina  Zacharaki" userId="S::savvinazacharaki@chemistryonline836.onmicrosoft.com::fdbc24cc-293d-4bca-b0ec-c0e0783f2073" providerId="AD" clId="Web-{DEFE6C54-203B-4FDE-4AB7-3D16E5BA96C0}" dt="2026-03-22T07:28:05.639" v="23"/>
          <ac:picMkLst>
            <pc:docMk/>
            <pc:sldMk cId="4148283248" sldId="316"/>
            <ac:picMk id="3" creationId="{8F9B0590-68F1-079C-4F54-422CD03F0C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3/22/2026</a:t>
            </a:fld>
            <a:endParaRPr lang="en-US"/>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3/22/2026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784F3-2271-4F8D-A0BC-8F40E6849FE5}" type="slidenum">
              <a:rPr lang="en-US" smtClean="0"/>
              <a:t>6</a:t>
            </a:fld>
            <a:endParaRPr lang="en-US"/>
          </a:p>
        </p:txBody>
      </p:sp>
    </p:spTree>
    <p:extLst>
      <p:ext uri="{BB962C8B-B14F-4D97-AF65-F5344CB8AC3E}">
        <p14:creationId xmlns:p14="http://schemas.microsoft.com/office/powerpoint/2010/main" val="394691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9778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endParaRPr lang="en-US"/>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54362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8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endParaRPr lang="en-US"/>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72912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78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endParaRPr lang="en-US"/>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1025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1756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7/13/20XX</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6" r:id="rId3"/>
    <p:sldLayoutId id="2147483675" r:id="rId4"/>
    <p:sldLayoutId id="2147483676" r:id="rId5"/>
    <p:sldLayoutId id="2147483691" r:id="rId6"/>
    <p:sldLayoutId id="2147483668" r:id="rId7"/>
    <p:sldLayoutId id="2147483679" r:id="rId8"/>
    <p:sldLayoutId id="2147483692" r:id="rId9"/>
    <p:sldLayoutId id="2147483693" r:id="rId10"/>
    <p:sldLayoutId id="2147483678" r:id="rId11"/>
    <p:sldLayoutId id="2147483673" r:id="rId12"/>
    <p:sldLayoutId id="214748368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7" y="640080"/>
            <a:ext cx="5724144" cy="3657600"/>
          </a:xfrm>
        </p:spPr>
        <p:txBody>
          <a:bodyPr tIns="0" rIns="0" bIns="0">
            <a:normAutofit/>
          </a:bodyPr>
          <a:lstStyle/>
          <a:p>
            <a:r>
              <a:rPr lang="en-US"/>
              <a:t>ΧΗΜΕΙΑ Γ' ΓΥΜΝΑΣΙΟΥ</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7" y="5577840"/>
            <a:ext cx="5724144" cy="472073"/>
          </a:xfrm>
        </p:spPr>
        <p:txBody>
          <a:bodyPr vert="horz" lIns="0" tIns="91440" rIns="0" bIns="0" rtlCol="0" anchor="t">
            <a:normAutofit/>
          </a:bodyPr>
          <a:lstStyle/>
          <a:p>
            <a:r>
              <a:rPr lang="en-US"/>
              <a:t>ΣΑΒΒΙΝΑ ΖΑΧΑΡΑΚΗ</a:t>
            </a:r>
          </a:p>
        </p:txBody>
      </p:sp>
      <p:pic>
        <p:nvPicPr>
          <p:cNvPr id="18" name="Picture Placeholder 17" descr="red-headed person with round glasses, blue scarf, against an orange background">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a:stretch/>
        </p:blipFill>
        <p:spPr>
          <a:xfrm>
            <a:off x="0" y="1719072"/>
            <a:ext cx="1719072" cy="1719072"/>
          </a:xfrm>
        </p:spPr>
      </p:pic>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slow" p14:dur="2000" advTm="10709"/>
    </mc:Choice>
    <mc:Fallback xmlns="">
      <p:transition spd="slow" advTm="107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AE06-9A47-6161-D5C9-0C85F227CF9F}"/>
              </a:ext>
            </a:extLst>
          </p:cNvPr>
          <p:cNvSpPr>
            <a:spLocks noGrp="1"/>
          </p:cNvSpPr>
          <p:nvPr>
            <p:ph type="title"/>
          </p:nvPr>
        </p:nvSpPr>
        <p:spPr/>
        <p:txBody>
          <a:bodyPr/>
          <a:lstStyle/>
          <a:p>
            <a:r>
              <a:rPr lang="en-US"/>
              <a:t>ΠΑΡΑΤΗΡΗΣΕΙΣ </a:t>
            </a:r>
          </a:p>
        </p:txBody>
      </p:sp>
      <p:sp>
        <p:nvSpPr>
          <p:cNvPr id="3" name="Content Placeholder 2">
            <a:extLst>
              <a:ext uri="{FF2B5EF4-FFF2-40B4-BE49-F238E27FC236}">
                <a16:creationId xmlns:a16="http://schemas.microsoft.com/office/drawing/2014/main" id="{C1472A5E-C323-6B1F-03D9-DAD73516F101}"/>
              </a:ext>
            </a:extLst>
          </p:cNvPr>
          <p:cNvSpPr>
            <a:spLocks noGrp="1"/>
          </p:cNvSpPr>
          <p:nvPr>
            <p:ph sz="quarter" idx="11"/>
          </p:nvPr>
        </p:nvSpPr>
        <p:spPr/>
        <p:txBody>
          <a:bodyPr>
            <a:normAutofit fontScale="25000" lnSpcReduction="20000"/>
          </a:bodyPr>
          <a:lstStyle/>
          <a:p>
            <a:r>
              <a:rPr lang="en-US" sz="4800">
                <a:ea typeface="+mn-lt"/>
                <a:cs typeface="+mn-lt"/>
              </a:rPr>
              <a:t>α) </a:t>
            </a:r>
            <a:r>
              <a:rPr lang="en-US" sz="4800" err="1">
                <a:ea typeface="+mn-lt"/>
                <a:cs typeface="+mn-lt"/>
              </a:rPr>
              <a:t>Το</a:t>
            </a:r>
            <a:r>
              <a:rPr lang="en-US" sz="4800">
                <a:ea typeface="+mn-lt"/>
                <a:cs typeface="+mn-lt"/>
              </a:rPr>
              <a:t> </a:t>
            </a:r>
            <a:r>
              <a:rPr lang="en-US" sz="4800" err="1">
                <a:ea typeface="+mn-lt"/>
                <a:cs typeface="+mn-lt"/>
              </a:rPr>
              <a:t>οξικό</a:t>
            </a:r>
            <a:r>
              <a:rPr lang="en-US" sz="4800">
                <a:ea typeface="+mn-lt"/>
                <a:cs typeface="+mn-lt"/>
              </a:rPr>
              <a:t> </a:t>
            </a:r>
            <a:r>
              <a:rPr lang="en-US" sz="4800" err="1">
                <a:ea typeface="+mn-lt"/>
                <a:cs typeface="+mn-lt"/>
              </a:rPr>
              <a:t>οξύ</a:t>
            </a:r>
            <a:r>
              <a:rPr lang="en-US" sz="4800">
                <a:ea typeface="+mn-lt"/>
                <a:cs typeface="+mn-lt"/>
              </a:rPr>
              <a:t> (CH₃COOH) </a:t>
            </a:r>
            <a:r>
              <a:rPr lang="en-US" sz="4800" err="1">
                <a:ea typeface="+mn-lt"/>
                <a:cs typeface="+mn-lt"/>
              </a:rPr>
              <a:t>είν</a:t>
            </a:r>
            <a:r>
              <a:rPr lang="en-US" sz="4800">
                <a:ea typeface="+mn-lt"/>
                <a:cs typeface="+mn-lt"/>
              </a:rPr>
              <a:t>αι α</a:t>
            </a:r>
            <a:r>
              <a:rPr lang="en-US" sz="4800" err="1">
                <a:ea typeface="+mn-lt"/>
                <a:cs typeface="+mn-lt"/>
              </a:rPr>
              <a:t>σθενές</a:t>
            </a:r>
            <a:r>
              <a:rPr lang="en-US" sz="4800">
                <a:ea typeface="+mn-lt"/>
                <a:cs typeface="+mn-lt"/>
              </a:rPr>
              <a:t> </a:t>
            </a:r>
            <a:r>
              <a:rPr lang="en-US" sz="4800" err="1">
                <a:ea typeface="+mn-lt"/>
                <a:cs typeface="+mn-lt"/>
              </a:rPr>
              <a:t>οξύ</a:t>
            </a:r>
            <a:r>
              <a:rPr lang="en-US" sz="4800">
                <a:ea typeface="+mn-lt"/>
                <a:cs typeface="+mn-lt"/>
              </a:rPr>
              <a:t>.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μόνο</a:t>
            </a:r>
            <a:r>
              <a:rPr lang="en-US" sz="4800">
                <a:ea typeface="+mn-lt"/>
                <a:cs typeface="+mn-lt"/>
              </a:rPr>
              <a:t> </a:t>
            </a:r>
            <a:r>
              <a:rPr lang="en-US" sz="4800" err="1">
                <a:ea typeface="+mn-lt"/>
                <a:cs typeface="+mn-lt"/>
              </a:rPr>
              <a:t>έν</a:t>
            </a:r>
            <a:r>
              <a:rPr lang="en-US" sz="4800">
                <a:ea typeface="+mn-lt"/>
                <a:cs typeface="+mn-lt"/>
              </a:rPr>
              <a:t>α </a:t>
            </a:r>
            <a:r>
              <a:rPr lang="en-US" sz="4800" err="1">
                <a:ea typeface="+mn-lt"/>
                <a:cs typeface="+mn-lt"/>
              </a:rPr>
              <a:t>μέρος</a:t>
            </a:r>
            <a:r>
              <a:rPr lang="en-US" sz="4800">
                <a:ea typeface="+mn-lt"/>
                <a:cs typeface="+mn-lt"/>
              </a:rPr>
              <a:t> από τα </a:t>
            </a:r>
            <a:r>
              <a:rPr lang="en-US" sz="4800" err="1">
                <a:ea typeface="+mn-lt"/>
                <a:cs typeface="+mn-lt"/>
              </a:rPr>
              <a:t>μόριά</a:t>
            </a:r>
            <a:r>
              <a:rPr lang="en-US" sz="4800">
                <a:ea typeface="+mn-lt"/>
                <a:cs typeface="+mn-lt"/>
              </a:rPr>
              <a:t> </a:t>
            </a:r>
            <a:r>
              <a:rPr lang="en-US" sz="4800" err="1">
                <a:ea typeface="+mn-lt"/>
                <a:cs typeface="+mn-lt"/>
              </a:rPr>
              <a:t>του</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λύοντ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μετ</a:t>
            </a:r>
            <a:r>
              <a:rPr lang="en-US" sz="4800">
                <a:ea typeface="+mn-lt"/>
                <a:cs typeface="+mn-lt"/>
              </a:rPr>
              <a:t>α</a:t>
            </a:r>
            <a:r>
              <a:rPr lang="en-US" sz="4800" err="1">
                <a:ea typeface="+mn-lt"/>
                <a:cs typeface="+mn-lt"/>
              </a:rPr>
              <a:t>τρέ</a:t>
            </a:r>
            <a:r>
              <a:rPr lang="en-US" sz="4800">
                <a:ea typeface="+mn-lt"/>
                <a:cs typeface="+mn-lt"/>
              </a:rPr>
              <a:t>π</a:t>
            </a:r>
            <a:r>
              <a:rPr lang="en-US" sz="4800" err="1">
                <a:ea typeface="+mn-lt"/>
                <a:cs typeface="+mn-lt"/>
              </a:rPr>
              <a:t>ετ</a:t>
            </a:r>
            <a:r>
              <a:rPr lang="en-US" sz="4800">
                <a:ea typeface="+mn-lt"/>
                <a:cs typeface="+mn-lt"/>
              </a:rPr>
              <a:t>αι </a:t>
            </a:r>
            <a:r>
              <a:rPr lang="en-US" sz="4800" err="1">
                <a:ea typeface="+mn-lt"/>
                <a:cs typeface="+mn-lt"/>
              </a:rPr>
              <a:t>σε</a:t>
            </a:r>
            <a:r>
              <a:rPr lang="en-US" sz="4800">
                <a:ea typeface="+mn-lt"/>
                <a:cs typeface="+mn-lt"/>
              </a:rPr>
              <a:t> </a:t>
            </a:r>
            <a:r>
              <a:rPr lang="en-US" sz="4800" err="1">
                <a:ea typeface="+mn-lt"/>
                <a:cs typeface="+mn-lt"/>
              </a:rPr>
              <a:t>ιόντ</a:t>
            </a:r>
            <a:r>
              <a:rPr lang="en-US" sz="4800">
                <a:ea typeface="+mn-lt"/>
                <a:cs typeface="+mn-lt"/>
              </a:rPr>
              <a:t>α (π.χ. </a:t>
            </a:r>
            <a:r>
              <a:rPr lang="en-US" sz="4800" err="1">
                <a:ea typeface="+mn-lt"/>
                <a:cs typeface="+mn-lt"/>
              </a:rPr>
              <a:t>ιοντίζετ</a:t>
            </a:r>
            <a:r>
              <a:rPr lang="en-US" sz="4800">
                <a:ea typeface="+mn-lt"/>
                <a:cs typeface="+mn-lt"/>
              </a:rPr>
              <a:t>αι </a:t>
            </a:r>
            <a:r>
              <a:rPr lang="en-US" sz="4800" err="1">
                <a:ea typeface="+mn-lt"/>
                <a:cs typeface="+mn-lt"/>
              </a:rPr>
              <a:t>το</a:t>
            </a:r>
            <a:r>
              <a:rPr lang="en-US" sz="4800">
                <a:ea typeface="+mn-lt"/>
                <a:cs typeface="+mn-lt"/>
              </a:rPr>
              <a:t> 10% </a:t>
            </a:r>
            <a:r>
              <a:rPr lang="en-US" sz="4800" err="1">
                <a:ea typeface="+mn-lt"/>
                <a:cs typeface="+mn-lt"/>
              </a:rPr>
              <a:t>των</a:t>
            </a:r>
            <a:r>
              <a:rPr lang="en-US" sz="4800">
                <a:ea typeface="+mn-lt"/>
                <a:cs typeface="+mn-lt"/>
              </a:rPr>
              <a:t> </a:t>
            </a:r>
            <a:r>
              <a:rPr lang="en-US" sz="4800" err="1">
                <a:ea typeface="+mn-lt"/>
                <a:cs typeface="+mn-lt"/>
              </a:rPr>
              <a:t>μορίων</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οξέος</a:t>
            </a:r>
            <a:r>
              <a:rPr lang="en-US" sz="4800">
                <a:ea typeface="+mn-lt"/>
                <a:cs typeface="+mn-lt"/>
              </a:rPr>
              <a:t>). Η </a:t>
            </a:r>
            <a:r>
              <a:rPr lang="en-US" sz="4800" err="1">
                <a:ea typeface="+mn-lt"/>
                <a:cs typeface="+mn-lt"/>
              </a:rPr>
              <a:t>χημική</a:t>
            </a:r>
            <a:r>
              <a:rPr lang="en-US" sz="4800">
                <a:ea typeface="+mn-lt"/>
                <a:cs typeface="+mn-lt"/>
              </a:rPr>
              <a:t> </a:t>
            </a:r>
            <a:r>
              <a:rPr lang="en-US" sz="4800" err="1">
                <a:ea typeface="+mn-lt"/>
                <a:cs typeface="+mn-lt"/>
              </a:rPr>
              <a:t>εξίσωση</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γράψ</a:t>
            </a:r>
            <a:r>
              <a:rPr lang="en-US" sz="4800">
                <a:ea typeface="+mn-lt"/>
                <a:cs typeface="+mn-lt"/>
              </a:rPr>
              <a:t>α</a:t>
            </a:r>
            <a:r>
              <a:rPr lang="en-US" sz="4800" err="1">
                <a:ea typeface="+mn-lt"/>
                <a:cs typeface="+mn-lt"/>
              </a:rPr>
              <a:t>με</a:t>
            </a:r>
            <a:r>
              <a:rPr lang="en-US" sz="4800">
                <a:ea typeface="+mn-lt"/>
                <a:cs typeface="+mn-lt"/>
              </a:rPr>
              <a:t> </a:t>
            </a:r>
            <a:r>
              <a:rPr lang="en-US" sz="4800" err="1">
                <a:ea typeface="+mn-lt"/>
                <a:cs typeface="+mn-lt"/>
              </a:rPr>
              <a:t>γι</a:t>
            </a:r>
            <a:r>
              <a:rPr lang="en-US" sz="4800">
                <a:ea typeface="+mn-lt"/>
                <a:cs typeface="+mn-lt"/>
              </a:rPr>
              <a:t>α </a:t>
            </a:r>
            <a:r>
              <a:rPr lang="en-US" sz="4800" err="1">
                <a:ea typeface="+mn-lt"/>
                <a:cs typeface="+mn-lt"/>
              </a:rPr>
              <a:t>τη</a:t>
            </a:r>
            <a:r>
              <a:rPr lang="en-US" sz="4800">
                <a:ea typeface="+mn-lt"/>
                <a:cs typeface="+mn-lt"/>
              </a:rPr>
              <a:t> </a:t>
            </a:r>
            <a:r>
              <a:rPr lang="en-US" sz="4800" err="1">
                <a:ea typeface="+mn-lt"/>
                <a:cs typeface="+mn-lt"/>
              </a:rPr>
              <a:t>διάλυση</a:t>
            </a:r>
            <a:r>
              <a:rPr lang="en-US" sz="4800">
                <a:ea typeface="+mn-lt"/>
                <a:cs typeface="+mn-lt"/>
              </a:rPr>
              <a:t> </a:t>
            </a:r>
            <a:r>
              <a:rPr lang="en-US" sz="4800" err="1">
                <a:ea typeface="+mn-lt"/>
                <a:cs typeface="+mn-lt"/>
              </a:rPr>
              <a:t>του</a:t>
            </a:r>
            <a:r>
              <a:rPr lang="en-US" sz="4800">
                <a:ea typeface="+mn-lt"/>
                <a:cs typeface="+mn-lt"/>
              </a:rPr>
              <a:t> CH₃COOH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ανα</a:t>
            </a:r>
            <a:r>
              <a:rPr lang="en-US" sz="4800" err="1">
                <a:ea typeface="+mn-lt"/>
                <a:cs typeface="+mn-lt"/>
              </a:rPr>
              <a:t>φέρετ</a:t>
            </a:r>
            <a:r>
              <a:rPr lang="en-US" sz="4800">
                <a:ea typeface="+mn-lt"/>
                <a:cs typeface="+mn-lt"/>
              </a:rPr>
              <a:t>αι </a:t>
            </a:r>
            <a:r>
              <a:rPr lang="en-US" sz="4800" err="1">
                <a:ea typeface="+mn-lt"/>
                <a:cs typeface="+mn-lt"/>
              </a:rPr>
              <a:t>μόνο</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όσ</a:t>
            </a:r>
            <a:r>
              <a:rPr lang="en-US" sz="4800">
                <a:ea typeface="+mn-lt"/>
                <a:cs typeface="+mn-lt"/>
              </a:rPr>
              <a:t>α </a:t>
            </a:r>
            <a:r>
              <a:rPr lang="en-US" sz="4800" err="1">
                <a:ea typeface="+mn-lt"/>
                <a:cs typeface="+mn-lt"/>
              </a:rPr>
              <a:t>μόρι</a:t>
            </a:r>
            <a:r>
              <a:rPr lang="en-US" sz="4800">
                <a:ea typeface="+mn-lt"/>
                <a:cs typeface="+mn-lt"/>
              </a:rPr>
              <a:t>α </a:t>
            </a:r>
            <a:r>
              <a:rPr lang="en-US" sz="4800" err="1">
                <a:ea typeface="+mn-lt"/>
                <a:cs typeface="+mn-lt"/>
              </a:rPr>
              <a:t>οξέος</a:t>
            </a:r>
            <a:r>
              <a:rPr lang="en-US" sz="4800">
                <a:ea typeface="+mn-lt"/>
                <a:cs typeface="+mn-lt"/>
              </a:rPr>
              <a:t> πα</a:t>
            </a:r>
            <a:r>
              <a:rPr lang="en-US" sz="4800" err="1">
                <a:ea typeface="+mn-lt"/>
                <a:cs typeface="+mn-lt"/>
              </a:rPr>
              <a:t>ράγουν</a:t>
            </a:r>
            <a:r>
              <a:rPr lang="en-US" sz="4800">
                <a:ea typeface="+mn-lt"/>
                <a:cs typeface="+mn-lt"/>
              </a:rPr>
              <a:t> </a:t>
            </a:r>
            <a:r>
              <a:rPr lang="en-US" sz="4800" err="1">
                <a:ea typeface="+mn-lt"/>
                <a:cs typeface="+mn-lt"/>
              </a:rPr>
              <a:t>ιόντ</a:t>
            </a:r>
            <a:r>
              <a:rPr lang="en-US" sz="4800">
                <a:ea typeface="+mn-lt"/>
                <a:cs typeface="+mn-lt"/>
              </a:rPr>
              <a:t>α.</a:t>
            </a:r>
            <a:br>
              <a:rPr lang="en-US"/>
            </a:br>
            <a:endParaRPr lang="en-US" sz="4800"/>
          </a:p>
          <a:p>
            <a:r>
              <a:rPr lang="en-US" sz="4800">
                <a:ea typeface="+mn-lt"/>
                <a:cs typeface="+mn-lt"/>
              </a:rPr>
              <a:t>β) </a:t>
            </a:r>
            <a:r>
              <a:rPr lang="en-US" sz="4800" err="1">
                <a:ea typeface="+mn-lt"/>
                <a:cs typeface="+mn-lt"/>
              </a:rPr>
              <a:t>Στην</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τικότητ</a:t>
            </a:r>
            <a:r>
              <a:rPr lang="en-US" sz="4800">
                <a:ea typeface="+mn-lt"/>
                <a:cs typeface="+mn-lt"/>
              </a:rPr>
              <a:t>α, κα</a:t>
            </a:r>
            <a:r>
              <a:rPr lang="en-US" sz="4800" err="1">
                <a:ea typeface="+mn-lt"/>
                <a:cs typeface="+mn-lt"/>
              </a:rPr>
              <a:t>τά</a:t>
            </a:r>
            <a:r>
              <a:rPr lang="en-US" sz="4800">
                <a:ea typeface="+mn-lt"/>
                <a:cs typeface="+mn-lt"/>
              </a:rPr>
              <a:t> </a:t>
            </a:r>
            <a:r>
              <a:rPr lang="en-US" sz="4800" err="1">
                <a:ea typeface="+mn-lt"/>
                <a:cs typeface="+mn-lt"/>
              </a:rPr>
              <a:t>τον</a:t>
            </a:r>
            <a:r>
              <a:rPr lang="en-US" sz="4800">
                <a:ea typeface="+mn-lt"/>
                <a:cs typeface="+mn-lt"/>
              </a:rPr>
              <a:t> </a:t>
            </a:r>
            <a:r>
              <a:rPr lang="en-US" sz="4800" err="1">
                <a:ea typeface="+mn-lt"/>
                <a:cs typeface="+mn-lt"/>
              </a:rPr>
              <a:t>ιοντισμό</a:t>
            </a:r>
            <a:r>
              <a:rPr lang="en-US" sz="4800">
                <a:ea typeface="+mn-lt"/>
                <a:cs typeface="+mn-lt"/>
              </a:rPr>
              <a:t> </a:t>
            </a:r>
            <a:r>
              <a:rPr lang="en-US" sz="4800" err="1">
                <a:ea typeface="+mn-lt"/>
                <a:cs typeface="+mn-lt"/>
              </a:rPr>
              <a:t>ενός</a:t>
            </a:r>
            <a:r>
              <a:rPr lang="en-US" sz="4800">
                <a:ea typeface="+mn-lt"/>
                <a:cs typeface="+mn-lt"/>
              </a:rPr>
              <a:t> </a:t>
            </a:r>
            <a:r>
              <a:rPr lang="en-US" sz="4800" err="1">
                <a:ea typeface="+mn-lt"/>
                <a:cs typeface="+mn-lt"/>
              </a:rPr>
              <a:t>οξέος</a:t>
            </a:r>
            <a:r>
              <a:rPr lang="en-US" sz="4800">
                <a:ea typeface="+mn-lt"/>
                <a:cs typeface="+mn-lt"/>
              </a:rPr>
              <a:t> τα </a:t>
            </a:r>
            <a:r>
              <a:rPr lang="en-US" sz="4800" err="1">
                <a:ea typeface="+mn-lt"/>
                <a:cs typeface="+mn-lt"/>
              </a:rPr>
              <a:t>μόρι</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οξέος</a:t>
            </a:r>
            <a:r>
              <a:rPr lang="en-US" sz="4800">
                <a:ea typeface="+mn-lt"/>
                <a:cs typeface="+mn-lt"/>
              </a:rPr>
              <a:t> </a:t>
            </a:r>
            <a:r>
              <a:rPr lang="en-US" sz="4800" err="1">
                <a:ea typeface="+mn-lt"/>
                <a:cs typeface="+mn-lt"/>
              </a:rPr>
              <a:t>δίνουν</a:t>
            </a:r>
            <a:r>
              <a:rPr lang="en-US" sz="4800">
                <a:ea typeface="+mn-lt"/>
                <a:cs typeface="+mn-lt"/>
              </a:rPr>
              <a:t> κα</a:t>
            </a:r>
            <a:r>
              <a:rPr lang="en-US" sz="4800" err="1">
                <a:ea typeface="+mn-lt"/>
                <a:cs typeface="+mn-lt"/>
              </a:rPr>
              <a:t>τιόντ</a:t>
            </a:r>
            <a:r>
              <a:rPr lang="en-US" sz="4800">
                <a:ea typeface="+mn-lt"/>
                <a:cs typeface="+mn-lt"/>
              </a:rPr>
              <a:t>α H⁺ </a:t>
            </a:r>
            <a:r>
              <a:rPr lang="en-US" sz="4800" err="1">
                <a:ea typeface="+mn-lt"/>
                <a:cs typeface="+mn-lt"/>
              </a:rPr>
              <a:t>στο</a:t>
            </a:r>
            <a:r>
              <a:rPr lang="en-US" sz="4800">
                <a:ea typeface="+mn-lt"/>
                <a:cs typeface="+mn-lt"/>
              </a:rPr>
              <a:t> H₂O. </a:t>
            </a:r>
            <a:r>
              <a:rPr lang="en-US" sz="4800" err="1">
                <a:ea typeface="+mn-lt"/>
                <a:cs typeface="+mn-lt"/>
              </a:rPr>
              <a:t>Έτσι</a:t>
            </a:r>
            <a:r>
              <a:rPr lang="en-US" sz="4800">
                <a:ea typeface="+mn-lt"/>
                <a:cs typeface="+mn-lt"/>
              </a:rPr>
              <a:t> </a:t>
            </a:r>
            <a:r>
              <a:rPr lang="en-US" sz="4800" err="1">
                <a:ea typeface="+mn-lt"/>
                <a:cs typeface="+mn-lt"/>
              </a:rPr>
              <a:t>σχημ</a:t>
            </a:r>
            <a:r>
              <a:rPr lang="en-US" sz="4800">
                <a:ea typeface="+mn-lt"/>
                <a:cs typeface="+mn-lt"/>
              </a:rPr>
              <a:t>α</a:t>
            </a:r>
            <a:r>
              <a:rPr lang="en-US" sz="4800" err="1">
                <a:ea typeface="+mn-lt"/>
                <a:cs typeface="+mn-lt"/>
              </a:rPr>
              <a:t>τίζοντ</a:t>
            </a:r>
            <a:r>
              <a:rPr lang="en-US" sz="4800">
                <a:ea typeface="+mn-lt"/>
                <a:cs typeface="+mn-lt"/>
              </a:rPr>
              <a:t>αι </a:t>
            </a:r>
            <a:r>
              <a:rPr lang="en-US" sz="4800" err="1">
                <a:ea typeface="+mn-lt"/>
                <a:cs typeface="+mn-lt"/>
              </a:rPr>
              <a:t>ιόντ</a:t>
            </a:r>
            <a:r>
              <a:rPr lang="en-US" sz="4800">
                <a:ea typeface="+mn-lt"/>
                <a:cs typeface="+mn-lt"/>
              </a:rPr>
              <a:t>α </a:t>
            </a:r>
            <a:r>
              <a:rPr lang="en-US" sz="4800" err="1">
                <a:ea typeface="+mn-lt"/>
                <a:cs typeface="+mn-lt"/>
              </a:rPr>
              <a:t>οξωνίου</a:t>
            </a:r>
            <a:r>
              <a:rPr lang="en-US" sz="4800">
                <a:ea typeface="+mn-lt"/>
                <a:cs typeface="+mn-lt"/>
              </a:rPr>
              <a:t> (H₃O⁺). </a:t>
            </a:r>
            <a:r>
              <a:rPr lang="en-US" sz="4800" err="1">
                <a:ea typeface="+mn-lt"/>
                <a:cs typeface="+mn-lt"/>
              </a:rPr>
              <a:t>Γι</a:t>
            </a:r>
            <a:r>
              <a:rPr lang="en-US" sz="4800">
                <a:ea typeface="+mn-lt"/>
                <a:cs typeface="+mn-lt"/>
              </a:rPr>
              <a:t>α πα</a:t>
            </a:r>
            <a:r>
              <a:rPr lang="en-US" sz="4800" err="1">
                <a:ea typeface="+mn-lt"/>
                <a:cs typeface="+mn-lt"/>
              </a:rPr>
              <a:t>ράδειγμ</a:t>
            </a:r>
            <a:r>
              <a:rPr lang="en-US" sz="4800">
                <a:ea typeface="+mn-lt"/>
                <a:cs typeface="+mn-lt"/>
              </a:rPr>
              <a:t>α, η </a:t>
            </a:r>
            <a:r>
              <a:rPr lang="en-US" sz="4800" err="1">
                <a:ea typeface="+mn-lt"/>
                <a:cs typeface="+mn-lt"/>
              </a:rPr>
              <a:t>χημική</a:t>
            </a:r>
            <a:r>
              <a:rPr lang="en-US" sz="4800">
                <a:ea typeface="+mn-lt"/>
                <a:cs typeface="+mn-lt"/>
              </a:rPr>
              <a:t> </a:t>
            </a:r>
            <a:r>
              <a:rPr lang="en-US" sz="4800" err="1">
                <a:ea typeface="+mn-lt"/>
                <a:cs typeface="+mn-lt"/>
              </a:rPr>
              <a:t>εξίσωση</a:t>
            </a:r>
            <a:r>
              <a:rPr lang="en-US" sz="4800">
                <a:ea typeface="+mn-lt"/>
                <a:cs typeface="+mn-lt"/>
              </a:rPr>
              <a:t> </a:t>
            </a:r>
            <a:r>
              <a:rPr lang="en-US" sz="4800" err="1">
                <a:ea typeface="+mn-lt"/>
                <a:cs typeface="+mn-lt"/>
              </a:rPr>
              <a:t>της</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σης</a:t>
            </a:r>
            <a:r>
              <a:rPr lang="en-US" sz="4800">
                <a:ea typeface="+mn-lt"/>
                <a:cs typeface="+mn-lt"/>
              </a:rPr>
              <a:t> </a:t>
            </a:r>
            <a:r>
              <a:rPr lang="en-US" sz="4800" err="1">
                <a:ea typeface="+mn-lt"/>
                <a:cs typeface="+mn-lt"/>
              </a:rPr>
              <a:t>ιοντισμού</a:t>
            </a:r>
            <a:r>
              <a:rPr lang="en-US" sz="4800">
                <a:ea typeface="+mn-lt"/>
                <a:cs typeface="+mn-lt"/>
              </a:rPr>
              <a:t> </a:t>
            </a:r>
            <a:r>
              <a:rPr lang="en-US" sz="4800" err="1">
                <a:ea typeface="+mn-lt"/>
                <a:cs typeface="+mn-lt"/>
              </a:rPr>
              <a:t>του</a:t>
            </a:r>
            <a:r>
              <a:rPr lang="en-US" sz="4800">
                <a:ea typeface="+mn-lt"/>
                <a:cs typeface="+mn-lt"/>
              </a:rPr>
              <a:t> HCl </a:t>
            </a:r>
            <a:r>
              <a:rPr lang="en-US" sz="4800" err="1">
                <a:ea typeface="+mn-lt"/>
                <a:cs typeface="+mn-lt"/>
              </a:rPr>
              <a:t>είν</a:t>
            </a:r>
            <a:r>
              <a:rPr lang="en-US" sz="4800">
                <a:ea typeface="+mn-lt"/>
                <a:cs typeface="+mn-lt"/>
              </a:rPr>
              <a:t>αι:</a:t>
            </a:r>
            <a:endParaRPr lang="en-US" sz="4800"/>
          </a:p>
          <a:p>
            <a:br>
              <a:rPr lang="en-US"/>
            </a:br>
            <a:endParaRPr lang="en-US" sz="4800"/>
          </a:p>
          <a:p>
            <a:r>
              <a:rPr lang="en-US" sz="4800">
                <a:ea typeface="+mn-lt"/>
                <a:cs typeface="+mn-lt"/>
              </a:rPr>
              <a:t>HCl+ H₂O→ Cl⁻ + H₃O⁺(</a:t>
            </a:r>
            <a:r>
              <a:rPr lang="en-US" sz="4800" err="1">
                <a:ea typeface="+mn-lt"/>
                <a:cs typeface="+mn-lt"/>
              </a:rPr>
              <a:t>ιόν</a:t>
            </a:r>
            <a:r>
              <a:rPr lang="en-US" sz="4800">
                <a:ea typeface="+mn-lt"/>
                <a:cs typeface="+mn-lt"/>
              </a:rPr>
              <a:t> </a:t>
            </a:r>
            <a:r>
              <a:rPr lang="en-US" sz="4800" err="1">
                <a:ea typeface="+mn-lt"/>
                <a:cs typeface="+mn-lt"/>
              </a:rPr>
              <a:t>οξωνίου</a:t>
            </a:r>
            <a:r>
              <a:rPr lang="en-US" sz="4800">
                <a:ea typeface="+mn-lt"/>
                <a:cs typeface="+mn-lt"/>
              </a:rPr>
              <a:t>)</a:t>
            </a:r>
            <a:endParaRPr lang="en-US" sz="4800"/>
          </a:p>
          <a:p>
            <a:br>
              <a:rPr lang="en-US"/>
            </a:br>
            <a:endParaRPr lang="en-US" sz="4800"/>
          </a:p>
          <a:p>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σ’ </a:t>
            </a:r>
            <a:r>
              <a:rPr lang="en-US" sz="4800" err="1">
                <a:ea typeface="+mn-lt"/>
                <a:cs typeface="+mn-lt"/>
              </a:rPr>
              <a:t>έν</a:t>
            </a:r>
            <a:r>
              <a:rPr lang="en-US" sz="4800">
                <a:ea typeface="+mn-lt"/>
                <a:cs typeface="+mn-lt"/>
              </a:rPr>
              <a:t>α </a:t>
            </a:r>
            <a:r>
              <a:rPr lang="en-US" sz="4800" err="1">
                <a:ea typeface="+mn-lt"/>
                <a:cs typeface="+mn-lt"/>
              </a:rPr>
              <a:t>υδ</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οξέος</a:t>
            </a:r>
            <a:r>
              <a:rPr lang="en-US" sz="4800">
                <a:ea typeface="+mn-lt"/>
                <a:cs typeface="+mn-lt"/>
              </a:rPr>
              <a:t> τα </a:t>
            </a:r>
            <a:r>
              <a:rPr lang="en-US" sz="4800" err="1">
                <a:ea typeface="+mn-lt"/>
                <a:cs typeface="+mn-lt"/>
              </a:rPr>
              <a:t>ιόντ</a:t>
            </a:r>
            <a:r>
              <a:rPr lang="en-US" sz="4800">
                <a:ea typeface="+mn-lt"/>
                <a:cs typeface="+mn-lt"/>
              </a:rPr>
              <a:t>α H⁺ β</a:t>
            </a:r>
            <a:r>
              <a:rPr lang="en-US" sz="4800" err="1">
                <a:ea typeface="+mn-lt"/>
                <a:cs typeface="+mn-lt"/>
              </a:rPr>
              <a:t>ρίσκοντ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μορφή</a:t>
            </a:r>
            <a:r>
              <a:rPr lang="en-US" sz="4800">
                <a:ea typeface="+mn-lt"/>
                <a:cs typeface="+mn-lt"/>
              </a:rPr>
              <a:t> </a:t>
            </a:r>
            <a:r>
              <a:rPr lang="en-US" sz="4800" err="1">
                <a:ea typeface="+mn-lt"/>
                <a:cs typeface="+mn-lt"/>
              </a:rPr>
              <a:t>ιόντων</a:t>
            </a:r>
            <a:r>
              <a:rPr lang="en-US" sz="4800">
                <a:ea typeface="+mn-lt"/>
                <a:cs typeface="+mn-lt"/>
              </a:rPr>
              <a:t> H₃O⁺.</a:t>
            </a:r>
            <a:endParaRPr lang="en-US" sz="4800"/>
          </a:p>
          <a:p>
            <a:endParaRPr lang="en-US"/>
          </a:p>
        </p:txBody>
      </p:sp>
    </p:spTree>
    <p:extLst>
      <p:ext uri="{BB962C8B-B14F-4D97-AF65-F5344CB8AC3E}">
        <p14:creationId xmlns:p14="http://schemas.microsoft.com/office/powerpoint/2010/main" val="3430846934"/>
      </p:ext>
    </p:extLst>
  </p:cSld>
  <p:clrMapOvr>
    <a:masterClrMapping/>
  </p:clrMapOvr>
  <mc:AlternateContent xmlns:mc="http://schemas.openxmlformats.org/markup-compatibility/2006" xmlns:p14="http://schemas.microsoft.com/office/powerpoint/2010/main">
    <mc:Choice Requires="p14">
      <p:transition spd="slow" p14:dur="2000" advTm="44074"/>
    </mc:Choice>
    <mc:Fallback xmlns="">
      <p:transition spd="slow" advTm="440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A4E6-BC2A-EF18-7BBD-54180615CACD}"/>
              </a:ext>
            </a:extLst>
          </p:cNvPr>
          <p:cNvSpPr>
            <a:spLocks noGrp="1"/>
          </p:cNvSpPr>
          <p:nvPr>
            <p:ph type="title"/>
          </p:nvPr>
        </p:nvSpPr>
        <p:spPr/>
        <p:txBody>
          <a:bodyPr/>
          <a:lstStyle/>
          <a:p>
            <a:r>
              <a:rPr lang="en-US"/>
              <a:t>ΟΝΟΜΑΤΟΛΟΓΙΑ ΟΞΕΩΝ </a:t>
            </a:r>
          </a:p>
        </p:txBody>
      </p:sp>
      <p:sp>
        <p:nvSpPr>
          <p:cNvPr id="3" name="Content Placeholder 2">
            <a:extLst>
              <a:ext uri="{FF2B5EF4-FFF2-40B4-BE49-F238E27FC236}">
                <a16:creationId xmlns:a16="http://schemas.microsoft.com/office/drawing/2014/main" id="{4C10DAE0-9F07-3BC4-4EC8-17B40D174889}"/>
              </a:ext>
            </a:extLst>
          </p:cNvPr>
          <p:cNvSpPr>
            <a:spLocks noGrp="1"/>
          </p:cNvSpPr>
          <p:nvPr>
            <p:ph sz="quarter" idx="11"/>
          </p:nvPr>
        </p:nvSpPr>
        <p:spPr/>
        <p:txBody>
          <a:bodyPr>
            <a:normAutofit fontScale="25000" lnSpcReduction="20000"/>
          </a:bodyPr>
          <a:lstStyle/>
          <a:p>
            <a:r>
              <a:rPr lang="en-US" sz="4800">
                <a:ea typeface="+mn-lt"/>
                <a:cs typeface="+mn-lt"/>
              </a:rPr>
              <a:t>Τα </a:t>
            </a:r>
            <a:r>
              <a:rPr lang="en-US" sz="4800" err="1">
                <a:ea typeface="+mn-lt"/>
                <a:cs typeface="+mn-lt"/>
              </a:rPr>
              <a:t>οξέ</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χημικές</a:t>
            </a:r>
            <a:r>
              <a:rPr lang="en-US" sz="4800">
                <a:ea typeface="+mn-lt"/>
                <a:cs typeface="+mn-lt"/>
              </a:rPr>
              <a:t> </a:t>
            </a:r>
            <a:r>
              <a:rPr lang="en-US" sz="4800" err="1">
                <a:ea typeface="+mn-lt"/>
                <a:cs typeface="+mn-lt"/>
              </a:rPr>
              <a:t>ενώσεις</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έχουν</a:t>
            </a:r>
            <a:r>
              <a:rPr lang="en-US" sz="4800">
                <a:ea typeface="+mn-lt"/>
                <a:cs typeface="+mn-lt"/>
              </a:rPr>
              <a:t> </a:t>
            </a:r>
            <a:r>
              <a:rPr lang="en-US" sz="4800" err="1">
                <a:ea typeface="+mn-lt"/>
                <a:cs typeface="+mn-lt"/>
              </a:rPr>
              <a:t>γενικό</a:t>
            </a:r>
            <a:r>
              <a:rPr lang="en-US" sz="4800">
                <a:ea typeface="+mn-lt"/>
                <a:cs typeface="+mn-lt"/>
              </a:rPr>
              <a:t> </a:t>
            </a:r>
            <a:r>
              <a:rPr lang="en-US" sz="4800" err="1">
                <a:ea typeface="+mn-lt"/>
                <a:cs typeface="+mn-lt"/>
              </a:rPr>
              <a:t>τύ</a:t>
            </a:r>
            <a:r>
              <a:rPr lang="en-US" sz="4800">
                <a:ea typeface="+mn-lt"/>
                <a:cs typeface="+mn-lt"/>
              </a:rPr>
              <a:t>πο:</a:t>
            </a:r>
            <a:endParaRPr lang="en-US" sz="4800"/>
          </a:p>
          <a:p>
            <a:br>
              <a:rPr lang="en-US"/>
            </a:br>
            <a:endParaRPr lang="en-US" sz="4800"/>
          </a:p>
          <a:p>
            <a:r>
              <a:rPr lang="en-US" sz="4800" err="1">
                <a:ea typeface="+mn-lt"/>
                <a:cs typeface="+mn-lt"/>
              </a:rPr>
              <a:t>HxA</a:t>
            </a:r>
            <a:endParaRPr lang="en-US" sz="4800" err="1"/>
          </a:p>
          <a:p>
            <a:br>
              <a:rPr lang="en-US"/>
            </a:br>
            <a:endParaRPr lang="en-US" sz="4800"/>
          </a:p>
          <a:p>
            <a:r>
              <a:rPr lang="en-US" sz="4800">
                <a:ea typeface="+mn-lt"/>
                <a:cs typeface="+mn-lt"/>
              </a:rPr>
              <a:t>όπ</a:t>
            </a:r>
            <a:r>
              <a:rPr lang="en-US" sz="4800" err="1">
                <a:ea typeface="+mn-lt"/>
                <a:cs typeface="+mn-lt"/>
              </a:rPr>
              <a:t>ου</a:t>
            </a:r>
            <a:r>
              <a:rPr lang="en-US" sz="4800">
                <a:ea typeface="+mn-lt"/>
                <a:cs typeface="+mn-lt"/>
              </a:rPr>
              <a:t> </a:t>
            </a:r>
            <a:r>
              <a:rPr lang="en-US" sz="4800" err="1">
                <a:ea typeface="+mn-lt"/>
                <a:cs typeface="+mn-lt"/>
              </a:rPr>
              <a:t>Aˣ</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κά</a:t>
            </a:r>
            <a:r>
              <a:rPr lang="en-US" sz="4800">
                <a:ea typeface="+mn-lt"/>
                <a:cs typeface="+mn-lt"/>
              </a:rPr>
              <a:t>π</a:t>
            </a:r>
            <a:r>
              <a:rPr lang="en-US" sz="4800" err="1">
                <a:ea typeface="+mn-lt"/>
                <a:cs typeface="+mn-lt"/>
              </a:rPr>
              <a:t>οιο</a:t>
            </a:r>
            <a:r>
              <a:rPr lang="en-US" sz="4800">
                <a:ea typeface="+mn-lt"/>
                <a:cs typeface="+mn-lt"/>
              </a:rPr>
              <a:t> </a:t>
            </a:r>
            <a:r>
              <a:rPr lang="en-US" sz="4800" err="1">
                <a:ea typeface="+mn-lt"/>
                <a:cs typeface="+mn-lt"/>
              </a:rPr>
              <a:t>μονο</a:t>
            </a:r>
            <a:r>
              <a:rPr lang="en-US" sz="4800">
                <a:ea typeface="+mn-lt"/>
                <a:cs typeface="+mn-lt"/>
              </a:rPr>
              <a:t>α</a:t>
            </a:r>
            <a:r>
              <a:rPr lang="en-US" sz="4800" err="1">
                <a:ea typeface="+mn-lt"/>
                <a:cs typeface="+mn-lt"/>
              </a:rPr>
              <a:t>τομικό</a:t>
            </a:r>
            <a:r>
              <a:rPr lang="en-US" sz="4800">
                <a:ea typeface="+mn-lt"/>
                <a:cs typeface="+mn-lt"/>
              </a:rPr>
              <a:t> α</a:t>
            </a:r>
            <a:r>
              <a:rPr lang="en-US" sz="4800" err="1">
                <a:ea typeface="+mn-lt"/>
                <a:cs typeface="+mn-lt"/>
              </a:rPr>
              <a:t>νιόν</a:t>
            </a:r>
            <a:r>
              <a:rPr lang="en-US" sz="4800">
                <a:ea typeface="+mn-lt"/>
                <a:cs typeface="+mn-lt"/>
              </a:rPr>
              <a:t> (Cl⁻, Br⁻, S²⁻ </a:t>
            </a:r>
            <a:r>
              <a:rPr lang="en-US" sz="4800" err="1">
                <a:ea typeface="+mn-lt"/>
                <a:cs typeface="+mn-lt"/>
              </a:rPr>
              <a:t>κ.ά</a:t>
            </a:r>
            <a:r>
              <a:rPr lang="en-US" sz="4800">
                <a:ea typeface="+mn-lt"/>
                <a:cs typeface="+mn-lt"/>
              </a:rPr>
              <a:t>.) ή π</a:t>
            </a:r>
            <a:r>
              <a:rPr lang="en-US" sz="4800" err="1">
                <a:ea typeface="+mn-lt"/>
                <a:cs typeface="+mn-lt"/>
              </a:rPr>
              <a:t>ολυ</a:t>
            </a:r>
            <a:r>
              <a:rPr lang="en-US" sz="4800">
                <a:ea typeface="+mn-lt"/>
                <a:cs typeface="+mn-lt"/>
              </a:rPr>
              <a:t>α</a:t>
            </a:r>
            <a:r>
              <a:rPr lang="en-US" sz="4800" err="1">
                <a:ea typeface="+mn-lt"/>
                <a:cs typeface="+mn-lt"/>
              </a:rPr>
              <a:t>τομικό</a:t>
            </a:r>
            <a:r>
              <a:rPr lang="en-US" sz="4800">
                <a:ea typeface="+mn-lt"/>
                <a:cs typeface="+mn-lt"/>
              </a:rPr>
              <a:t> α</a:t>
            </a:r>
            <a:r>
              <a:rPr lang="en-US" sz="4800" err="1">
                <a:ea typeface="+mn-lt"/>
                <a:cs typeface="+mn-lt"/>
              </a:rPr>
              <a:t>νιόν</a:t>
            </a:r>
            <a:r>
              <a:rPr lang="en-US" sz="4800">
                <a:ea typeface="+mn-lt"/>
                <a:cs typeface="+mn-lt"/>
              </a:rPr>
              <a:t> (NO₃⁻, SO₄²⁻, PO₄³⁻ </a:t>
            </a:r>
            <a:r>
              <a:rPr lang="en-US" sz="4800" err="1">
                <a:ea typeface="+mn-lt"/>
                <a:cs typeface="+mn-lt"/>
              </a:rPr>
              <a:t>κ.ά</a:t>
            </a:r>
            <a:r>
              <a:rPr lang="en-US" sz="4800">
                <a:ea typeface="+mn-lt"/>
                <a:cs typeface="+mn-lt"/>
              </a:rPr>
              <a:t>.),</a:t>
            </a:r>
            <a:endParaRPr lang="en-US" sz="4800"/>
          </a:p>
          <a:p>
            <a:r>
              <a:rPr lang="en-US" sz="4800">
                <a:ea typeface="+mn-lt"/>
                <a:cs typeface="+mn-lt"/>
              </a:rPr>
              <a:t>και x: ο α</a:t>
            </a:r>
            <a:r>
              <a:rPr lang="en-US" sz="4800" err="1">
                <a:ea typeface="+mn-lt"/>
                <a:cs typeface="+mn-lt"/>
              </a:rPr>
              <a:t>ριθμός</a:t>
            </a:r>
            <a:r>
              <a:rPr lang="en-US" sz="4800">
                <a:ea typeface="+mn-lt"/>
                <a:cs typeface="+mn-lt"/>
              </a:rPr>
              <a:t> </a:t>
            </a:r>
            <a:r>
              <a:rPr lang="en-US" sz="4800" err="1">
                <a:ea typeface="+mn-lt"/>
                <a:cs typeface="+mn-lt"/>
              </a:rPr>
              <a:t>οξείδωσης</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φορτίο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ιόντος</a:t>
            </a:r>
            <a:r>
              <a:rPr lang="en-US" sz="4800">
                <a:ea typeface="+mn-lt"/>
                <a:cs typeface="+mn-lt"/>
              </a:rPr>
              <a:t> </a:t>
            </a:r>
            <a:r>
              <a:rPr lang="en-US" sz="4800" err="1">
                <a:ea typeface="+mn-lt"/>
                <a:cs typeface="+mn-lt"/>
              </a:rPr>
              <a:t>Aˣ</a:t>
            </a:r>
            <a:r>
              <a:rPr lang="en-US" sz="4800">
                <a:ea typeface="+mn-lt"/>
                <a:cs typeface="+mn-lt"/>
              </a:rPr>
              <a:t>⁻ </a:t>
            </a:r>
            <a:r>
              <a:rPr lang="en-US" sz="4800" err="1">
                <a:ea typeface="+mn-lt"/>
                <a:cs typeface="+mn-lt"/>
              </a:rPr>
              <a:t>χωρίς</a:t>
            </a:r>
            <a:r>
              <a:rPr lang="en-US" sz="4800">
                <a:ea typeface="+mn-lt"/>
                <a:cs typeface="+mn-lt"/>
              </a:rPr>
              <a:t> </a:t>
            </a:r>
            <a:r>
              <a:rPr lang="en-US" sz="4800" err="1">
                <a:ea typeface="+mn-lt"/>
                <a:cs typeface="+mn-lt"/>
              </a:rPr>
              <a:t>το</a:t>
            </a:r>
            <a:r>
              <a:rPr lang="en-US" sz="4800">
                <a:ea typeface="+mn-lt"/>
                <a:cs typeface="+mn-lt"/>
              </a:rPr>
              <a:t> π</a:t>
            </a:r>
            <a:r>
              <a:rPr lang="en-US" sz="4800" err="1">
                <a:ea typeface="+mn-lt"/>
                <a:cs typeface="+mn-lt"/>
              </a:rPr>
              <a:t>ρόσημό</a:t>
            </a:r>
            <a:r>
              <a:rPr lang="en-US" sz="4800">
                <a:ea typeface="+mn-lt"/>
                <a:cs typeface="+mn-lt"/>
              </a:rPr>
              <a:t> </a:t>
            </a:r>
            <a:r>
              <a:rPr lang="en-US" sz="4800" err="1">
                <a:ea typeface="+mn-lt"/>
                <a:cs typeface="+mn-lt"/>
              </a:rPr>
              <a:t>του</a:t>
            </a:r>
            <a:r>
              <a:rPr lang="en-US" sz="4800">
                <a:ea typeface="+mn-lt"/>
                <a:cs typeface="+mn-lt"/>
              </a:rPr>
              <a:t>.</a:t>
            </a:r>
            <a:endParaRPr lang="en-US" sz="4800"/>
          </a:p>
          <a:p>
            <a:br>
              <a:rPr lang="en-US"/>
            </a:br>
            <a:endParaRPr lang="en-US" sz="4800"/>
          </a:p>
          <a:p>
            <a:r>
              <a:rPr lang="en-US" sz="4800">
                <a:ea typeface="+mn-lt"/>
                <a:cs typeface="+mn-lt"/>
              </a:rPr>
              <a:t>Τα </a:t>
            </a:r>
            <a:r>
              <a:rPr lang="en-US" sz="4800" err="1">
                <a:ea typeface="+mn-lt"/>
                <a:cs typeface="+mn-lt"/>
              </a:rPr>
              <a:t>οξέ</a:t>
            </a:r>
            <a:r>
              <a:rPr lang="en-US" sz="4800">
                <a:ea typeface="+mn-lt"/>
                <a:cs typeface="+mn-lt"/>
              </a:rPr>
              <a:t>α </a:t>
            </a:r>
            <a:r>
              <a:rPr lang="en-US" sz="4800" err="1">
                <a:ea typeface="+mn-lt"/>
                <a:cs typeface="+mn-lt"/>
              </a:rPr>
              <a:t>δι</a:t>
            </a:r>
            <a:r>
              <a:rPr lang="en-US" sz="4800">
                <a:ea typeface="+mn-lt"/>
                <a:cs typeface="+mn-lt"/>
              </a:rPr>
              <a:t>α</a:t>
            </a:r>
            <a:r>
              <a:rPr lang="en-US" sz="4800" err="1">
                <a:ea typeface="+mn-lt"/>
                <a:cs typeface="+mn-lt"/>
              </a:rPr>
              <a:t>κρίνοντ</a:t>
            </a:r>
            <a:r>
              <a:rPr lang="en-US" sz="4800">
                <a:ea typeface="+mn-lt"/>
                <a:cs typeface="+mn-lt"/>
              </a:rPr>
              <a:t>αι </a:t>
            </a:r>
            <a:r>
              <a:rPr lang="en-US" sz="4800" err="1">
                <a:ea typeface="+mn-lt"/>
                <a:cs typeface="+mn-lt"/>
              </a:rPr>
              <a:t>σε</a:t>
            </a:r>
            <a:r>
              <a:rPr lang="en-US" sz="4800">
                <a:ea typeface="+mn-lt"/>
                <a:cs typeface="+mn-lt"/>
              </a:rPr>
              <a:t> α</a:t>
            </a:r>
            <a:r>
              <a:rPr lang="en-US" sz="4800" err="1">
                <a:ea typeface="+mn-lt"/>
                <a:cs typeface="+mn-lt"/>
              </a:rPr>
              <a:t>υτά</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δεν</a:t>
            </a:r>
            <a:r>
              <a:rPr lang="en-US" sz="4800">
                <a:ea typeface="+mn-lt"/>
                <a:cs typeface="+mn-lt"/>
              </a:rPr>
              <a:t> π</a:t>
            </a:r>
            <a:r>
              <a:rPr lang="en-US" sz="4800" err="1">
                <a:ea typeface="+mn-lt"/>
                <a:cs typeface="+mn-lt"/>
              </a:rPr>
              <a:t>εριέχουν</a:t>
            </a:r>
            <a:r>
              <a:rPr lang="en-US" sz="4800">
                <a:ea typeface="+mn-lt"/>
                <a:cs typeface="+mn-lt"/>
              </a:rPr>
              <a:t> </a:t>
            </a:r>
            <a:r>
              <a:rPr lang="en-US" sz="4800" err="1">
                <a:ea typeface="+mn-lt"/>
                <a:cs typeface="+mn-lt"/>
              </a:rPr>
              <a:t>οξυγόνο</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μόριό</a:t>
            </a:r>
            <a:r>
              <a:rPr lang="en-US" sz="4800">
                <a:ea typeface="+mn-lt"/>
                <a:cs typeface="+mn-lt"/>
              </a:rPr>
              <a:t> </a:t>
            </a:r>
            <a:r>
              <a:rPr lang="en-US" sz="4800" err="1">
                <a:ea typeface="+mn-lt"/>
                <a:cs typeface="+mn-lt"/>
              </a:rPr>
              <a:t>τους</a:t>
            </a:r>
            <a:r>
              <a:rPr lang="en-US" sz="4800">
                <a:ea typeface="+mn-lt"/>
                <a:cs typeface="+mn-lt"/>
              </a:rPr>
              <a:t> (</a:t>
            </a:r>
            <a:r>
              <a:rPr lang="en-US" sz="4800" err="1">
                <a:ea typeface="+mn-lt"/>
                <a:cs typeface="+mn-lt"/>
              </a:rPr>
              <a:t>μη</a:t>
            </a:r>
            <a:r>
              <a:rPr lang="en-US" sz="4800">
                <a:ea typeface="+mn-lt"/>
                <a:cs typeface="+mn-lt"/>
              </a:rPr>
              <a:t> </a:t>
            </a:r>
            <a:r>
              <a:rPr lang="en-US" sz="4800" err="1">
                <a:ea typeface="+mn-lt"/>
                <a:cs typeface="+mn-lt"/>
              </a:rPr>
              <a:t>οξυγονούχ</a:t>
            </a:r>
            <a:r>
              <a:rPr lang="en-US" sz="4800">
                <a:ea typeface="+mn-lt"/>
                <a:cs typeface="+mn-lt"/>
              </a:rPr>
              <a:t>α </a:t>
            </a:r>
            <a:r>
              <a:rPr lang="en-US" sz="4800" err="1">
                <a:ea typeface="+mn-lt"/>
                <a:cs typeface="+mn-lt"/>
              </a:rPr>
              <a:t>οξέ</a:t>
            </a:r>
            <a:r>
              <a:rPr lang="en-US" sz="4800">
                <a:ea typeface="+mn-lt"/>
                <a:cs typeface="+mn-lt"/>
              </a:rPr>
              <a:t>α) και </a:t>
            </a:r>
            <a:r>
              <a:rPr lang="en-US" sz="4800" err="1">
                <a:ea typeface="+mn-lt"/>
                <a:cs typeface="+mn-lt"/>
              </a:rPr>
              <a:t>σε</a:t>
            </a:r>
            <a:r>
              <a:rPr lang="en-US" sz="4800">
                <a:ea typeface="+mn-lt"/>
                <a:cs typeface="+mn-lt"/>
              </a:rPr>
              <a:t> α</a:t>
            </a:r>
            <a:r>
              <a:rPr lang="en-US" sz="4800" err="1">
                <a:ea typeface="+mn-lt"/>
                <a:cs typeface="+mn-lt"/>
              </a:rPr>
              <a:t>υτά</a:t>
            </a:r>
            <a:r>
              <a:rPr lang="en-US" sz="4800">
                <a:ea typeface="+mn-lt"/>
                <a:cs typeface="+mn-lt"/>
              </a:rPr>
              <a:t> π</a:t>
            </a:r>
            <a:r>
              <a:rPr lang="en-US" sz="4800" err="1">
                <a:ea typeface="+mn-lt"/>
                <a:cs typeface="+mn-lt"/>
              </a:rPr>
              <a:t>ου</a:t>
            </a:r>
            <a:r>
              <a:rPr lang="en-US" sz="4800">
                <a:ea typeface="+mn-lt"/>
                <a:cs typeface="+mn-lt"/>
              </a:rPr>
              <a:t> π</a:t>
            </a:r>
            <a:r>
              <a:rPr lang="en-US" sz="4800" err="1">
                <a:ea typeface="+mn-lt"/>
                <a:cs typeface="+mn-lt"/>
              </a:rPr>
              <a:t>εριέχουν</a:t>
            </a:r>
            <a:r>
              <a:rPr lang="en-US" sz="4800">
                <a:ea typeface="+mn-lt"/>
                <a:cs typeface="+mn-lt"/>
              </a:rPr>
              <a:t> </a:t>
            </a:r>
            <a:r>
              <a:rPr lang="en-US" sz="4800" err="1">
                <a:ea typeface="+mn-lt"/>
                <a:cs typeface="+mn-lt"/>
              </a:rPr>
              <a:t>οξυγόνο</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μόριό</a:t>
            </a:r>
            <a:r>
              <a:rPr lang="en-US" sz="4800">
                <a:ea typeface="+mn-lt"/>
                <a:cs typeface="+mn-lt"/>
              </a:rPr>
              <a:t> </a:t>
            </a:r>
            <a:r>
              <a:rPr lang="en-US" sz="4800" err="1">
                <a:ea typeface="+mn-lt"/>
                <a:cs typeface="+mn-lt"/>
              </a:rPr>
              <a:t>τους</a:t>
            </a:r>
            <a:r>
              <a:rPr lang="en-US" sz="4800">
                <a:ea typeface="+mn-lt"/>
                <a:cs typeface="+mn-lt"/>
              </a:rPr>
              <a:t> (</a:t>
            </a:r>
            <a:r>
              <a:rPr lang="en-US" sz="4800" err="1">
                <a:ea typeface="+mn-lt"/>
                <a:cs typeface="+mn-lt"/>
              </a:rPr>
              <a:t>οξυγονούχ</a:t>
            </a:r>
            <a:r>
              <a:rPr lang="en-US" sz="4800">
                <a:ea typeface="+mn-lt"/>
                <a:cs typeface="+mn-lt"/>
              </a:rPr>
              <a:t>α </a:t>
            </a:r>
            <a:r>
              <a:rPr lang="en-US" sz="4800" err="1">
                <a:ea typeface="+mn-lt"/>
                <a:cs typeface="+mn-lt"/>
              </a:rPr>
              <a:t>οξέ</a:t>
            </a:r>
            <a:r>
              <a:rPr lang="en-US" sz="4800">
                <a:ea typeface="+mn-lt"/>
                <a:cs typeface="+mn-lt"/>
              </a:rPr>
              <a:t>α).</a:t>
            </a:r>
            <a:endParaRPr lang="en-US" sz="4800"/>
          </a:p>
          <a:p>
            <a:endParaRPr lang="en-US"/>
          </a:p>
        </p:txBody>
      </p:sp>
    </p:spTree>
    <p:extLst>
      <p:ext uri="{BB962C8B-B14F-4D97-AF65-F5344CB8AC3E}">
        <p14:creationId xmlns:p14="http://schemas.microsoft.com/office/powerpoint/2010/main" val="74322291"/>
      </p:ext>
    </p:extLst>
  </p:cSld>
  <p:clrMapOvr>
    <a:masterClrMapping/>
  </p:clrMapOvr>
  <mc:AlternateContent xmlns:mc="http://schemas.openxmlformats.org/markup-compatibility/2006" xmlns:p14="http://schemas.microsoft.com/office/powerpoint/2010/main">
    <mc:Choice Requires="p14">
      <p:transition spd="slow" p14:dur="2000" advTm="43797"/>
    </mc:Choice>
    <mc:Fallback xmlns="">
      <p:transition spd="slow" advTm="4379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6F99-E4C6-7531-2156-0111CE46B62D}"/>
              </a:ext>
            </a:extLst>
          </p:cNvPr>
          <p:cNvSpPr>
            <a:spLocks noGrp="1"/>
          </p:cNvSpPr>
          <p:nvPr>
            <p:ph type="title"/>
          </p:nvPr>
        </p:nvSpPr>
        <p:spPr/>
        <p:txBody>
          <a:bodyPr/>
          <a:lstStyle/>
          <a:p>
            <a:r>
              <a:rPr lang="en-US"/>
              <a:t>α) Μη οξυγονούχα οξέα (π.χ. F⁻, Cl⁻, Br⁻, I⁻, S²⁻, CN⁻)</a:t>
            </a:r>
          </a:p>
          <a:p>
            <a:endParaRPr lang="en-US"/>
          </a:p>
        </p:txBody>
      </p:sp>
      <p:sp>
        <p:nvSpPr>
          <p:cNvPr id="3" name="Content Placeholder 2">
            <a:extLst>
              <a:ext uri="{FF2B5EF4-FFF2-40B4-BE49-F238E27FC236}">
                <a16:creationId xmlns:a16="http://schemas.microsoft.com/office/drawing/2014/main" id="{A3337F31-7D21-6F16-D076-BC4E27F11172}"/>
              </a:ext>
            </a:extLst>
          </p:cNvPr>
          <p:cNvSpPr>
            <a:spLocks noGrp="1"/>
          </p:cNvSpPr>
          <p:nvPr>
            <p:ph sz="quarter" idx="11"/>
          </p:nvPr>
        </p:nvSpPr>
        <p:spPr/>
        <p:txBody>
          <a:bodyPr>
            <a:normAutofit fontScale="32500" lnSpcReduction="20000"/>
          </a:bodyPr>
          <a:lstStyle/>
          <a:p>
            <a:r>
              <a:rPr lang="en-US" sz="4800" err="1">
                <a:ea typeface="+mn-lt"/>
                <a:cs typeface="+mn-lt"/>
              </a:rPr>
              <a:t>Ονομάζοντ</a:t>
            </a:r>
            <a:r>
              <a:rPr lang="en-US" sz="4800">
                <a:ea typeface="+mn-lt"/>
                <a:cs typeface="+mn-lt"/>
              </a:rPr>
              <a:t>αι </a:t>
            </a:r>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σχήμ</a:t>
            </a:r>
            <a:r>
              <a:rPr lang="en-US" sz="4800">
                <a:ea typeface="+mn-lt"/>
                <a:cs typeface="+mn-lt"/>
              </a:rPr>
              <a:t>α:👉 </a:t>
            </a:r>
            <a:r>
              <a:rPr lang="en-US" sz="4800" err="1">
                <a:ea typeface="+mn-lt"/>
                <a:cs typeface="+mn-lt"/>
              </a:rPr>
              <a:t>υδρο</a:t>
            </a:r>
            <a:r>
              <a:rPr lang="en-US" sz="4800">
                <a:ea typeface="+mn-lt"/>
                <a:cs typeface="+mn-lt"/>
              </a:rPr>
              <a:t>- </a:t>
            </a:r>
            <a:r>
              <a:rPr lang="en-US" sz="4800" err="1">
                <a:ea typeface="+mn-lt"/>
                <a:cs typeface="+mn-lt"/>
              </a:rPr>
              <a:t>όνομ</a:t>
            </a:r>
            <a:r>
              <a:rPr lang="en-US" sz="4800">
                <a:ea typeface="+mn-lt"/>
                <a:cs typeface="+mn-lt"/>
              </a:rPr>
              <a:t>α </a:t>
            </a:r>
            <a:r>
              <a:rPr lang="en-US" sz="4800" err="1">
                <a:ea typeface="+mn-lt"/>
                <a:cs typeface="+mn-lt"/>
              </a:rPr>
              <a:t>του</a:t>
            </a:r>
            <a:r>
              <a:rPr lang="en-US" sz="4800">
                <a:ea typeface="+mn-lt"/>
                <a:cs typeface="+mn-lt"/>
              </a:rPr>
              <a:t> Α</a:t>
            </a:r>
            <a:endParaRPr lang="en-US" sz="4800"/>
          </a:p>
          <a:p>
            <a:br>
              <a:rPr lang="en-US"/>
            </a:br>
            <a:endParaRPr lang="en-US" sz="4800"/>
          </a:p>
          <a:p>
            <a:r>
              <a:rPr lang="en-US" sz="4800">
                <a:ea typeface="+mn-lt"/>
                <a:cs typeface="+mn-lt"/>
              </a:rPr>
              <a:t>Παρα</a:t>
            </a:r>
            <a:r>
              <a:rPr lang="en-US" sz="4800" err="1">
                <a:ea typeface="+mn-lt"/>
                <a:cs typeface="+mn-lt"/>
              </a:rPr>
              <a:t>δείγμ</a:t>
            </a:r>
            <a:r>
              <a:rPr lang="en-US" sz="4800">
                <a:ea typeface="+mn-lt"/>
                <a:cs typeface="+mn-lt"/>
              </a:rPr>
              <a:t>ατα:HF: </a:t>
            </a:r>
            <a:r>
              <a:rPr lang="en-US" sz="4800" err="1">
                <a:ea typeface="+mn-lt"/>
                <a:cs typeface="+mn-lt"/>
              </a:rPr>
              <a:t>υδροφθόριο,HCl</a:t>
            </a:r>
            <a:r>
              <a:rPr lang="en-US" sz="4800">
                <a:ea typeface="+mn-lt"/>
                <a:cs typeface="+mn-lt"/>
              </a:rPr>
              <a:t>: </a:t>
            </a:r>
            <a:r>
              <a:rPr lang="en-US" sz="4800" err="1">
                <a:ea typeface="+mn-lt"/>
                <a:cs typeface="+mn-lt"/>
              </a:rPr>
              <a:t>υδροχλώριο,HBr</a:t>
            </a:r>
            <a:r>
              <a:rPr lang="en-US" sz="4800">
                <a:ea typeface="+mn-lt"/>
                <a:cs typeface="+mn-lt"/>
              </a:rPr>
              <a:t>: </a:t>
            </a:r>
            <a:r>
              <a:rPr lang="en-US" sz="4800" err="1">
                <a:ea typeface="+mn-lt"/>
                <a:cs typeface="+mn-lt"/>
              </a:rPr>
              <a:t>υδρο</a:t>
            </a:r>
            <a:r>
              <a:rPr lang="en-US" sz="4800">
                <a:ea typeface="+mn-lt"/>
                <a:cs typeface="+mn-lt"/>
              </a:rPr>
              <a:t>β</a:t>
            </a:r>
            <a:r>
              <a:rPr lang="en-US" sz="4800" err="1">
                <a:ea typeface="+mn-lt"/>
                <a:cs typeface="+mn-lt"/>
              </a:rPr>
              <a:t>ρώμιο,HI</a:t>
            </a:r>
            <a:r>
              <a:rPr lang="en-US" sz="4800">
                <a:ea typeface="+mn-lt"/>
                <a:cs typeface="+mn-lt"/>
              </a:rPr>
              <a:t>: </a:t>
            </a:r>
            <a:r>
              <a:rPr lang="en-US" sz="4800" err="1">
                <a:ea typeface="+mn-lt"/>
                <a:cs typeface="+mn-lt"/>
              </a:rPr>
              <a:t>υδροϊώδιο,H₂S</a:t>
            </a:r>
            <a:r>
              <a:rPr lang="en-US" sz="4800">
                <a:ea typeface="+mn-lt"/>
                <a:cs typeface="+mn-lt"/>
              </a:rPr>
              <a:t>: </a:t>
            </a:r>
            <a:r>
              <a:rPr lang="en-US" sz="4800" err="1">
                <a:ea typeface="+mn-lt"/>
                <a:cs typeface="+mn-lt"/>
              </a:rPr>
              <a:t>υδρόθειο</a:t>
            </a:r>
            <a:r>
              <a:rPr lang="en-US" sz="4800">
                <a:ea typeface="+mn-lt"/>
                <a:cs typeface="+mn-lt"/>
              </a:rPr>
              <a:t>, HCN: </a:t>
            </a:r>
            <a:r>
              <a:rPr lang="en-US" sz="4800" err="1">
                <a:ea typeface="+mn-lt"/>
                <a:cs typeface="+mn-lt"/>
              </a:rPr>
              <a:t>υδροκυάνιο</a:t>
            </a:r>
            <a:endParaRPr lang="en-US" sz="4800"/>
          </a:p>
          <a:p>
            <a:br>
              <a:rPr lang="en-US"/>
            </a:br>
            <a:endParaRPr lang="en-US" sz="4800"/>
          </a:p>
          <a:p>
            <a:r>
              <a:rPr lang="en-US" sz="4800">
                <a:ea typeface="+mn-lt"/>
                <a:cs typeface="+mn-lt"/>
              </a:rPr>
              <a:t>➡️ Τα </a:t>
            </a:r>
            <a:r>
              <a:rPr lang="en-US" sz="4800" err="1">
                <a:ea typeface="+mn-lt"/>
                <a:cs typeface="+mn-lt"/>
              </a:rPr>
              <a:t>υδ</a:t>
            </a:r>
            <a:r>
              <a:rPr lang="en-US" sz="4800">
                <a:ea typeface="+mn-lt"/>
                <a:cs typeface="+mn-lt"/>
              </a:rPr>
              <a:t>α</a:t>
            </a:r>
            <a:r>
              <a:rPr lang="en-US" sz="4800" err="1">
                <a:ea typeface="+mn-lt"/>
                <a:cs typeface="+mn-lt"/>
              </a:rPr>
              <a:t>τικά</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α</a:t>
            </a:r>
            <a:r>
              <a:rPr lang="en-US" sz="4800" err="1">
                <a:ea typeface="+mn-lt"/>
                <a:cs typeface="+mn-lt"/>
              </a:rPr>
              <a:t>υτών</a:t>
            </a:r>
            <a:r>
              <a:rPr lang="en-US" sz="4800">
                <a:ea typeface="+mn-lt"/>
                <a:cs typeface="+mn-lt"/>
              </a:rPr>
              <a:t> </a:t>
            </a:r>
            <a:r>
              <a:rPr lang="en-US" sz="4800" err="1">
                <a:ea typeface="+mn-lt"/>
                <a:cs typeface="+mn-lt"/>
              </a:rPr>
              <a:t>ονομάζοντ</a:t>
            </a:r>
            <a:r>
              <a:rPr lang="en-US" sz="4800">
                <a:ea typeface="+mn-lt"/>
                <a:cs typeface="+mn-lt"/>
              </a:rPr>
              <a:t>αι </a:t>
            </a:r>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σχήμ</a:t>
            </a:r>
            <a:r>
              <a:rPr lang="en-US" sz="4800">
                <a:ea typeface="+mn-lt"/>
                <a:cs typeface="+mn-lt"/>
              </a:rPr>
              <a:t>α:</a:t>
            </a:r>
            <a:endParaRPr lang="en-US" sz="4800"/>
          </a:p>
          <a:p>
            <a:r>
              <a:rPr lang="en-US" sz="4800">
                <a:ea typeface="+mn-lt"/>
                <a:cs typeface="+mn-lt"/>
              </a:rPr>
              <a:t>👉 </a:t>
            </a:r>
            <a:r>
              <a:rPr lang="en-US" sz="4800" err="1">
                <a:ea typeface="+mn-lt"/>
                <a:cs typeface="+mn-lt"/>
              </a:rPr>
              <a:t>υδρο</a:t>
            </a:r>
            <a:r>
              <a:rPr lang="en-US" sz="4800">
                <a:ea typeface="+mn-lt"/>
                <a:cs typeface="+mn-lt"/>
              </a:rPr>
              <a:t>- </a:t>
            </a:r>
            <a:r>
              <a:rPr lang="en-US" sz="4800" err="1">
                <a:ea typeface="+mn-lt"/>
                <a:cs typeface="+mn-lt"/>
              </a:rPr>
              <a:t>όνομ</a:t>
            </a:r>
            <a:r>
              <a:rPr lang="en-US" sz="4800">
                <a:ea typeface="+mn-lt"/>
                <a:cs typeface="+mn-lt"/>
              </a:rPr>
              <a:t>α Α-</a:t>
            </a:r>
            <a:r>
              <a:rPr lang="en-US" sz="4800" err="1">
                <a:ea typeface="+mn-lt"/>
                <a:cs typeface="+mn-lt"/>
              </a:rPr>
              <a:t>ικό</a:t>
            </a:r>
            <a:r>
              <a:rPr lang="en-US" sz="4800">
                <a:ea typeface="+mn-lt"/>
                <a:cs typeface="+mn-lt"/>
              </a:rPr>
              <a:t> </a:t>
            </a:r>
            <a:r>
              <a:rPr lang="en-US" sz="4800" err="1">
                <a:ea typeface="+mn-lt"/>
                <a:cs typeface="+mn-lt"/>
              </a:rPr>
              <a:t>οξύ</a:t>
            </a:r>
            <a:endParaRPr lang="en-US" sz="4800" err="1"/>
          </a:p>
          <a:p>
            <a:r>
              <a:rPr lang="en-US" sz="4800">
                <a:ea typeface="+mn-lt"/>
                <a:cs typeface="+mn-lt"/>
              </a:rPr>
              <a:t>π.χ. </a:t>
            </a:r>
            <a:r>
              <a:rPr lang="en-US" sz="4800" err="1">
                <a:ea typeface="+mn-lt"/>
                <a:cs typeface="+mn-lt"/>
              </a:rPr>
              <a:t>το</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διάλυμ</a:t>
            </a:r>
            <a:r>
              <a:rPr lang="en-US" sz="4800">
                <a:ea typeface="+mn-lt"/>
                <a:cs typeface="+mn-lt"/>
              </a:rPr>
              <a:t>α HCl,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το</a:t>
            </a:r>
            <a:r>
              <a:rPr lang="en-US" sz="4800">
                <a:ea typeface="+mn-lt"/>
                <a:cs typeface="+mn-lt"/>
              </a:rPr>
              <a:t> HCl(aq), </a:t>
            </a:r>
            <a:r>
              <a:rPr lang="en-US" sz="4800" err="1">
                <a:ea typeface="+mn-lt"/>
                <a:cs typeface="+mn-lt"/>
              </a:rPr>
              <a:t>ονομάζετ</a:t>
            </a:r>
            <a:r>
              <a:rPr lang="en-US" sz="4800">
                <a:ea typeface="+mn-lt"/>
                <a:cs typeface="+mn-lt"/>
              </a:rPr>
              <a:t>αι </a:t>
            </a:r>
            <a:r>
              <a:rPr lang="en-US" sz="4800" err="1">
                <a:ea typeface="+mn-lt"/>
                <a:cs typeface="+mn-lt"/>
              </a:rPr>
              <a:t>υδροχλωρικό</a:t>
            </a:r>
            <a:r>
              <a:rPr lang="en-US" sz="4800">
                <a:ea typeface="+mn-lt"/>
                <a:cs typeface="+mn-lt"/>
              </a:rPr>
              <a:t> </a:t>
            </a:r>
            <a:r>
              <a:rPr lang="en-US" sz="4800" err="1">
                <a:ea typeface="+mn-lt"/>
                <a:cs typeface="+mn-lt"/>
              </a:rPr>
              <a:t>οξύ</a:t>
            </a:r>
            <a:r>
              <a:rPr lang="en-US" sz="4800">
                <a:ea typeface="+mn-lt"/>
                <a:cs typeface="+mn-lt"/>
              </a:rPr>
              <a:t>.</a:t>
            </a:r>
            <a:endParaRPr lang="en-US" sz="4800"/>
          </a:p>
          <a:p>
            <a:endParaRPr lang="en-US"/>
          </a:p>
        </p:txBody>
      </p:sp>
    </p:spTree>
    <p:extLst>
      <p:ext uri="{BB962C8B-B14F-4D97-AF65-F5344CB8AC3E}">
        <p14:creationId xmlns:p14="http://schemas.microsoft.com/office/powerpoint/2010/main" val="4193376589"/>
      </p:ext>
    </p:extLst>
  </p:cSld>
  <p:clrMapOvr>
    <a:masterClrMapping/>
  </p:clrMapOvr>
  <mc:AlternateContent xmlns:mc="http://schemas.openxmlformats.org/markup-compatibility/2006" xmlns:p14="http://schemas.microsoft.com/office/powerpoint/2010/main">
    <mc:Choice Requires="p14">
      <p:transition spd="slow" p14:dur="2000" advTm="27114"/>
    </mc:Choice>
    <mc:Fallback xmlns="">
      <p:transition spd="slow" advTm="271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410B-F6AF-333C-8C86-019D9F16729B}"/>
              </a:ext>
            </a:extLst>
          </p:cNvPr>
          <p:cNvSpPr>
            <a:spLocks noGrp="1"/>
          </p:cNvSpPr>
          <p:nvPr>
            <p:ph type="title"/>
          </p:nvPr>
        </p:nvSpPr>
        <p:spPr/>
        <p:txBody>
          <a:bodyPr/>
          <a:lstStyle/>
          <a:p>
            <a:r>
              <a:rPr lang="en-US"/>
              <a:t>β) Οξυγονούχα οξέα (π.χ. NO₃⁻, SO₄²⁻, CO₃²⁻, PO₄³⁻ κ.ά.)</a:t>
            </a:r>
          </a:p>
          <a:p>
            <a:endParaRPr lang="en-US"/>
          </a:p>
        </p:txBody>
      </p:sp>
      <p:sp>
        <p:nvSpPr>
          <p:cNvPr id="3" name="Content Placeholder 2">
            <a:extLst>
              <a:ext uri="{FF2B5EF4-FFF2-40B4-BE49-F238E27FC236}">
                <a16:creationId xmlns:a16="http://schemas.microsoft.com/office/drawing/2014/main" id="{AAC269FE-E11A-85D0-57C4-77B7BB152726}"/>
              </a:ext>
            </a:extLst>
          </p:cNvPr>
          <p:cNvSpPr>
            <a:spLocks noGrp="1"/>
          </p:cNvSpPr>
          <p:nvPr>
            <p:ph sz="quarter" idx="11"/>
          </p:nvPr>
        </p:nvSpPr>
        <p:spPr/>
        <p:txBody>
          <a:bodyPr>
            <a:normAutofit fontScale="25000" lnSpcReduction="20000"/>
          </a:bodyPr>
          <a:lstStyle/>
          <a:p>
            <a:r>
              <a:rPr lang="en-US" sz="4800" err="1">
                <a:ea typeface="+mn-lt"/>
                <a:cs typeface="+mn-lt"/>
              </a:rPr>
              <a:t>Το</a:t>
            </a:r>
            <a:r>
              <a:rPr lang="en-US" sz="4800">
                <a:ea typeface="+mn-lt"/>
                <a:cs typeface="+mn-lt"/>
              </a:rPr>
              <a:t> </a:t>
            </a:r>
            <a:r>
              <a:rPr lang="en-US" sz="4800" err="1">
                <a:ea typeface="+mn-lt"/>
                <a:cs typeface="+mn-lt"/>
              </a:rPr>
              <a:t>μόριό</a:t>
            </a:r>
            <a:r>
              <a:rPr lang="en-US" sz="4800">
                <a:ea typeface="+mn-lt"/>
                <a:cs typeface="+mn-lt"/>
              </a:rPr>
              <a:t> </a:t>
            </a:r>
            <a:r>
              <a:rPr lang="en-US" sz="4800" err="1">
                <a:ea typeface="+mn-lt"/>
                <a:cs typeface="+mn-lt"/>
              </a:rPr>
              <a:t>τους</a:t>
            </a:r>
            <a:r>
              <a:rPr lang="en-US" sz="4800">
                <a:ea typeface="+mn-lt"/>
                <a:cs typeface="+mn-lt"/>
              </a:rPr>
              <a:t> απ</a:t>
            </a:r>
            <a:r>
              <a:rPr lang="en-US" sz="4800" err="1">
                <a:ea typeface="+mn-lt"/>
                <a:cs typeface="+mn-lt"/>
              </a:rPr>
              <a:t>οτελείτ</a:t>
            </a:r>
            <a:r>
              <a:rPr lang="en-US" sz="4800">
                <a:ea typeface="+mn-lt"/>
                <a:cs typeface="+mn-lt"/>
              </a:rPr>
              <a:t>αι από </a:t>
            </a:r>
            <a:r>
              <a:rPr lang="en-US" sz="4800" err="1">
                <a:ea typeface="+mn-lt"/>
                <a:cs typeface="+mn-lt"/>
              </a:rPr>
              <a:t>υδρογόνο</a:t>
            </a:r>
            <a:r>
              <a:rPr lang="en-US" sz="4800">
                <a:ea typeface="+mn-lt"/>
                <a:cs typeface="+mn-lt"/>
              </a:rPr>
              <a:t> (ή </a:t>
            </a:r>
            <a:r>
              <a:rPr lang="en-US" sz="4800" err="1">
                <a:ea typeface="+mn-lt"/>
                <a:cs typeface="+mn-lt"/>
              </a:rPr>
              <a:t>υδρογόν</a:t>
            </a:r>
            <a:r>
              <a:rPr lang="en-US" sz="4800">
                <a:ea typeface="+mn-lt"/>
                <a:cs typeface="+mn-lt"/>
              </a:rPr>
              <a:t>α) </a:t>
            </a:r>
            <a:r>
              <a:rPr lang="en-US" sz="4800" err="1">
                <a:ea typeface="+mn-lt"/>
                <a:cs typeface="+mn-lt"/>
              </a:rPr>
              <a:t>ενωμένο</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κά</a:t>
            </a:r>
            <a:r>
              <a:rPr lang="en-US" sz="4800">
                <a:ea typeface="+mn-lt"/>
                <a:cs typeface="+mn-lt"/>
              </a:rPr>
              <a:t>π</a:t>
            </a:r>
            <a:r>
              <a:rPr lang="en-US" sz="4800" err="1">
                <a:ea typeface="+mn-lt"/>
                <a:cs typeface="+mn-lt"/>
              </a:rPr>
              <a:t>οιο</a:t>
            </a:r>
            <a:r>
              <a:rPr lang="en-US" sz="4800">
                <a:ea typeface="+mn-lt"/>
                <a:cs typeface="+mn-lt"/>
              </a:rPr>
              <a:t> </a:t>
            </a:r>
            <a:r>
              <a:rPr lang="en-US" sz="4800" err="1">
                <a:ea typeface="+mn-lt"/>
                <a:cs typeface="+mn-lt"/>
              </a:rPr>
              <a:t>οξυγονούχο</a:t>
            </a:r>
            <a:r>
              <a:rPr lang="en-US" sz="4800">
                <a:ea typeface="+mn-lt"/>
                <a:cs typeface="+mn-lt"/>
              </a:rPr>
              <a:t> π</a:t>
            </a:r>
            <a:r>
              <a:rPr lang="en-US" sz="4800" err="1">
                <a:ea typeface="+mn-lt"/>
                <a:cs typeface="+mn-lt"/>
              </a:rPr>
              <a:t>ολυ</a:t>
            </a:r>
            <a:r>
              <a:rPr lang="en-US" sz="4800">
                <a:ea typeface="+mn-lt"/>
                <a:cs typeface="+mn-lt"/>
              </a:rPr>
              <a:t>α</a:t>
            </a:r>
            <a:r>
              <a:rPr lang="en-US" sz="4800" err="1">
                <a:ea typeface="+mn-lt"/>
                <a:cs typeface="+mn-lt"/>
              </a:rPr>
              <a:t>τομικό</a:t>
            </a:r>
            <a:r>
              <a:rPr lang="en-US" sz="4800">
                <a:ea typeface="+mn-lt"/>
                <a:cs typeface="+mn-lt"/>
              </a:rPr>
              <a:t> α</a:t>
            </a:r>
            <a:r>
              <a:rPr lang="en-US" sz="4800" err="1">
                <a:ea typeface="+mn-lt"/>
                <a:cs typeface="+mn-lt"/>
              </a:rPr>
              <a:t>νιόν</a:t>
            </a:r>
            <a:r>
              <a:rPr lang="en-US" sz="4800">
                <a:ea typeface="+mn-lt"/>
                <a:cs typeface="+mn-lt"/>
              </a:rPr>
              <a:t>. Τα </a:t>
            </a:r>
            <a:r>
              <a:rPr lang="en-US" sz="4800" err="1">
                <a:ea typeface="+mn-lt"/>
                <a:cs typeface="+mn-lt"/>
              </a:rPr>
              <a:t>κυριότερ</a:t>
            </a:r>
            <a:r>
              <a:rPr lang="en-US" sz="4800">
                <a:ea typeface="+mn-lt"/>
                <a:cs typeface="+mn-lt"/>
              </a:rPr>
              <a:t>α π</a:t>
            </a:r>
            <a:r>
              <a:rPr lang="en-US" sz="4800" err="1">
                <a:ea typeface="+mn-lt"/>
                <a:cs typeface="+mn-lt"/>
              </a:rPr>
              <a:t>ολυ</a:t>
            </a:r>
            <a:r>
              <a:rPr lang="en-US" sz="4800">
                <a:ea typeface="+mn-lt"/>
                <a:cs typeface="+mn-lt"/>
              </a:rPr>
              <a:t>α</a:t>
            </a:r>
            <a:r>
              <a:rPr lang="en-US" sz="4800" err="1">
                <a:ea typeface="+mn-lt"/>
                <a:cs typeface="+mn-lt"/>
              </a:rPr>
              <a:t>τομικά</a:t>
            </a:r>
            <a:r>
              <a:rPr lang="en-US" sz="4800">
                <a:ea typeface="+mn-lt"/>
                <a:cs typeface="+mn-lt"/>
              </a:rPr>
              <a:t> α</a:t>
            </a:r>
            <a:r>
              <a:rPr lang="en-US" sz="4800" err="1">
                <a:ea typeface="+mn-lt"/>
                <a:cs typeface="+mn-lt"/>
              </a:rPr>
              <a:t>νιόντ</a:t>
            </a:r>
            <a:r>
              <a:rPr lang="en-US" sz="4800">
                <a:ea typeface="+mn-lt"/>
                <a:cs typeface="+mn-lt"/>
              </a:rPr>
              <a:t>α φα</a:t>
            </a:r>
            <a:r>
              <a:rPr lang="en-US" sz="4800" err="1">
                <a:ea typeface="+mn-lt"/>
                <a:cs typeface="+mn-lt"/>
              </a:rPr>
              <a:t>ίνοντ</a:t>
            </a:r>
            <a:r>
              <a:rPr lang="en-US" sz="4800">
                <a:ea typeface="+mn-lt"/>
                <a:cs typeface="+mn-lt"/>
              </a:rPr>
              <a:t>αι </a:t>
            </a:r>
            <a:r>
              <a:rPr lang="en-US" sz="4800" err="1">
                <a:ea typeface="+mn-lt"/>
                <a:cs typeface="+mn-lt"/>
              </a:rPr>
              <a:t>στον</a:t>
            </a:r>
            <a:r>
              <a:rPr lang="en-US" sz="4800">
                <a:ea typeface="+mn-lt"/>
                <a:cs typeface="+mn-lt"/>
              </a:rPr>
              <a:t> π</a:t>
            </a:r>
            <a:r>
              <a:rPr lang="en-US" sz="4800" err="1">
                <a:ea typeface="+mn-lt"/>
                <a:cs typeface="+mn-lt"/>
              </a:rPr>
              <a:t>ίν</a:t>
            </a:r>
            <a:r>
              <a:rPr lang="en-US" sz="4800">
                <a:ea typeface="+mn-lt"/>
                <a:cs typeface="+mn-lt"/>
              </a:rPr>
              <a:t>ακα: NO₃⁻: </a:t>
            </a:r>
            <a:r>
              <a:rPr lang="en-US" sz="4800" err="1">
                <a:ea typeface="+mn-lt"/>
                <a:cs typeface="+mn-lt"/>
              </a:rPr>
              <a:t>νιτρικό</a:t>
            </a:r>
            <a:r>
              <a:rPr lang="en-US" sz="4800">
                <a:ea typeface="+mn-lt"/>
                <a:cs typeface="+mn-lt"/>
              </a:rPr>
              <a:t> </a:t>
            </a:r>
            <a:r>
              <a:rPr lang="en-US" sz="4800" err="1">
                <a:ea typeface="+mn-lt"/>
                <a:cs typeface="+mn-lt"/>
              </a:rPr>
              <a:t>ιόν</a:t>
            </a:r>
            <a:r>
              <a:rPr lang="en-US" sz="4800">
                <a:ea typeface="+mn-lt"/>
                <a:cs typeface="+mn-lt"/>
              </a:rPr>
              <a:t> CO₃²⁻: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a:t>
            </a:r>
            <a:r>
              <a:rPr lang="en-US" sz="4800" err="1">
                <a:ea typeface="+mn-lt"/>
                <a:cs typeface="+mn-lt"/>
              </a:rPr>
              <a:t>ιόν</a:t>
            </a:r>
            <a:r>
              <a:rPr lang="en-US" sz="4800">
                <a:ea typeface="+mn-lt"/>
                <a:cs typeface="+mn-lt"/>
              </a:rPr>
              <a:t> SO₄²⁻: </a:t>
            </a:r>
            <a:r>
              <a:rPr lang="en-US" sz="4800" err="1">
                <a:ea typeface="+mn-lt"/>
                <a:cs typeface="+mn-lt"/>
              </a:rPr>
              <a:t>θειικό</a:t>
            </a:r>
            <a:r>
              <a:rPr lang="en-US" sz="4800">
                <a:ea typeface="+mn-lt"/>
                <a:cs typeface="+mn-lt"/>
              </a:rPr>
              <a:t> </a:t>
            </a:r>
            <a:r>
              <a:rPr lang="en-US" sz="4800" err="1">
                <a:ea typeface="+mn-lt"/>
                <a:cs typeface="+mn-lt"/>
              </a:rPr>
              <a:t>ιόν</a:t>
            </a:r>
            <a:r>
              <a:rPr lang="en-US" sz="4800">
                <a:ea typeface="+mn-lt"/>
                <a:cs typeface="+mn-lt"/>
              </a:rPr>
              <a:t> PO₄³⁻: </a:t>
            </a:r>
            <a:r>
              <a:rPr lang="en-US" sz="4800" err="1">
                <a:ea typeface="+mn-lt"/>
                <a:cs typeface="+mn-lt"/>
              </a:rPr>
              <a:t>φωσφορικό</a:t>
            </a:r>
            <a:r>
              <a:rPr lang="en-US" sz="4800">
                <a:ea typeface="+mn-lt"/>
                <a:cs typeface="+mn-lt"/>
              </a:rPr>
              <a:t> </a:t>
            </a:r>
            <a:r>
              <a:rPr lang="en-US" sz="4800" err="1">
                <a:ea typeface="+mn-lt"/>
                <a:cs typeface="+mn-lt"/>
              </a:rPr>
              <a:t>ιόν</a:t>
            </a:r>
            <a:endParaRPr lang="en-US" sz="4800"/>
          </a:p>
          <a:p>
            <a:br>
              <a:rPr lang="en-US"/>
            </a:br>
            <a:r>
              <a:rPr lang="en-US" sz="4800">
                <a:ea typeface="+mn-lt"/>
                <a:cs typeface="+mn-lt"/>
              </a:rPr>
              <a:t>👉 Τα </a:t>
            </a:r>
            <a:r>
              <a:rPr lang="en-US" sz="4800" err="1">
                <a:ea typeface="+mn-lt"/>
                <a:cs typeface="+mn-lt"/>
              </a:rPr>
              <a:t>οξυγονούχ</a:t>
            </a:r>
            <a:r>
              <a:rPr lang="en-US" sz="4800">
                <a:ea typeface="+mn-lt"/>
                <a:cs typeface="+mn-lt"/>
              </a:rPr>
              <a:t>α </a:t>
            </a:r>
            <a:r>
              <a:rPr lang="en-US" sz="4800" err="1">
                <a:ea typeface="+mn-lt"/>
                <a:cs typeface="+mn-lt"/>
              </a:rPr>
              <a:t>οξέ</a:t>
            </a:r>
            <a:r>
              <a:rPr lang="en-US" sz="4800">
                <a:ea typeface="+mn-lt"/>
                <a:cs typeface="+mn-lt"/>
              </a:rPr>
              <a:t>α </a:t>
            </a:r>
            <a:r>
              <a:rPr lang="en-US" sz="4800" err="1">
                <a:ea typeface="+mn-lt"/>
                <a:cs typeface="+mn-lt"/>
              </a:rPr>
              <a:t>ονομάζοντ</a:t>
            </a:r>
            <a:r>
              <a:rPr lang="en-US" sz="4800">
                <a:ea typeface="+mn-lt"/>
                <a:cs typeface="+mn-lt"/>
              </a:rPr>
              <a:t>αι </a:t>
            </a:r>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σχήμ</a:t>
            </a:r>
            <a:r>
              <a:rPr lang="en-US" sz="4800">
                <a:ea typeface="+mn-lt"/>
                <a:cs typeface="+mn-lt"/>
              </a:rPr>
              <a:t>α:</a:t>
            </a:r>
            <a:endParaRPr lang="en-US" sz="4800"/>
          </a:p>
          <a:p>
            <a:r>
              <a:rPr lang="en-US" sz="4800" err="1">
                <a:ea typeface="+mn-lt"/>
                <a:cs typeface="+mn-lt"/>
              </a:rPr>
              <a:t>όνομ</a:t>
            </a:r>
            <a:r>
              <a:rPr lang="en-US" sz="4800">
                <a:ea typeface="+mn-lt"/>
                <a:cs typeface="+mn-lt"/>
              </a:rPr>
              <a:t>α </a:t>
            </a:r>
            <a:r>
              <a:rPr lang="en-US" sz="4800" err="1">
                <a:ea typeface="+mn-lt"/>
                <a:cs typeface="+mn-lt"/>
              </a:rPr>
              <a:t>του</a:t>
            </a:r>
            <a:r>
              <a:rPr lang="en-US" sz="4800">
                <a:ea typeface="+mn-lt"/>
                <a:cs typeface="+mn-lt"/>
              </a:rPr>
              <a:t> Α </a:t>
            </a:r>
            <a:r>
              <a:rPr lang="en-US" sz="4800" err="1">
                <a:ea typeface="+mn-lt"/>
                <a:cs typeface="+mn-lt"/>
              </a:rPr>
              <a:t>οξύ</a:t>
            </a:r>
            <a:endParaRPr lang="en-US" sz="4800" err="1"/>
          </a:p>
          <a:p>
            <a:r>
              <a:rPr lang="en-US" sz="4800">
                <a:ea typeface="+mn-lt"/>
                <a:cs typeface="+mn-lt"/>
              </a:rPr>
              <a:t>Παρα</a:t>
            </a:r>
            <a:r>
              <a:rPr lang="en-US" sz="4800" err="1">
                <a:ea typeface="+mn-lt"/>
                <a:cs typeface="+mn-lt"/>
              </a:rPr>
              <a:t>δείγμ</a:t>
            </a:r>
            <a:r>
              <a:rPr lang="en-US" sz="4800">
                <a:ea typeface="+mn-lt"/>
                <a:cs typeface="+mn-lt"/>
              </a:rPr>
              <a:t>ατα: HNO₃: </a:t>
            </a:r>
            <a:r>
              <a:rPr lang="en-US" sz="4800" err="1">
                <a:ea typeface="+mn-lt"/>
                <a:cs typeface="+mn-lt"/>
              </a:rPr>
              <a:t>νιτρικό</a:t>
            </a:r>
            <a:r>
              <a:rPr lang="en-US" sz="4800">
                <a:ea typeface="+mn-lt"/>
                <a:cs typeface="+mn-lt"/>
              </a:rPr>
              <a:t> </a:t>
            </a:r>
            <a:r>
              <a:rPr lang="en-US" sz="4800" err="1">
                <a:ea typeface="+mn-lt"/>
                <a:cs typeface="+mn-lt"/>
              </a:rPr>
              <a:t>οξύ</a:t>
            </a:r>
            <a:r>
              <a:rPr lang="en-US" sz="4800">
                <a:ea typeface="+mn-lt"/>
                <a:cs typeface="+mn-lt"/>
              </a:rPr>
              <a:t> H₂SO₄: </a:t>
            </a:r>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 H₂CO₃: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a:t>
            </a:r>
            <a:r>
              <a:rPr lang="en-US" sz="4800" err="1">
                <a:ea typeface="+mn-lt"/>
                <a:cs typeface="+mn-lt"/>
              </a:rPr>
              <a:t>οξύ</a:t>
            </a:r>
            <a:r>
              <a:rPr lang="en-US" sz="4800">
                <a:ea typeface="+mn-lt"/>
                <a:cs typeface="+mn-lt"/>
              </a:rPr>
              <a:t> H₃PO₄: </a:t>
            </a:r>
            <a:r>
              <a:rPr lang="en-US" sz="4800" err="1">
                <a:ea typeface="+mn-lt"/>
                <a:cs typeface="+mn-lt"/>
              </a:rPr>
              <a:t>φωσφορικό</a:t>
            </a:r>
            <a:r>
              <a:rPr lang="en-US" sz="4800">
                <a:ea typeface="+mn-lt"/>
                <a:cs typeface="+mn-lt"/>
              </a:rPr>
              <a:t> </a:t>
            </a:r>
            <a:r>
              <a:rPr lang="en-US" sz="4800" err="1">
                <a:ea typeface="+mn-lt"/>
                <a:cs typeface="+mn-lt"/>
              </a:rPr>
              <a:t>οξύ</a:t>
            </a:r>
            <a:endParaRPr lang="en-US" sz="4800"/>
          </a:p>
          <a:p>
            <a:r>
              <a:rPr lang="en-US" sz="4800">
                <a:ea typeface="+mn-lt"/>
                <a:cs typeface="+mn-lt"/>
              </a:rPr>
              <a:t>📌 Τα </a:t>
            </a:r>
            <a:r>
              <a:rPr lang="en-US" sz="4800" err="1">
                <a:ea typeface="+mn-lt"/>
                <a:cs typeface="+mn-lt"/>
              </a:rPr>
              <a:t>κοινά</a:t>
            </a:r>
            <a:r>
              <a:rPr lang="en-US" sz="4800">
                <a:ea typeface="+mn-lt"/>
                <a:cs typeface="+mn-lt"/>
              </a:rPr>
              <a:t> </a:t>
            </a:r>
            <a:r>
              <a:rPr lang="en-US" sz="4800" err="1">
                <a:ea typeface="+mn-lt"/>
                <a:cs typeface="+mn-lt"/>
              </a:rPr>
              <a:t>ονόμ</a:t>
            </a:r>
            <a:r>
              <a:rPr lang="en-US" sz="4800">
                <a:ea typeface="+mn-lt"/>
                <a:cs typeface="+mn-lt"/>
              </a:rPr>
              <a:t>ατα </a:t>
            </a:r>
            <a:r>
              <a:rPr lang="en-US" sz="4800" err="1">
                <a:ea typeface="+mn-lt"/>
                <a:cs typeface="+mn-lt"/>
              </a:rPr>
              <a:t>ορισμένων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είν</a:t>
            </a:r>
            <a:r>
              <a:rPr lang="en-US" sz="4800">
                <a:ea typeface="+mn-lt"/>
                <a:cs typeface="+mn-lt"/>
              </a:rPr>
              <a:t>αι: H₂SO₄: β</a:t>
            </a:r>
            <a:r>
              <a:rPr lang="en-US" sz="4800" err="1">
                <a:ea typeface="+mn-lt"/>
                <a:cs typeface="+mn-lt"/>
              </a:rPr>
              <a:t>ιτριόλι</a:t>
            </a:r>
            <a:r>
              <a:rPr lang="en-US" sz="4800">
                <a:ea typeface="+mn-lt"/>
                <a:cs typeface="+mn-lt"/>
              </a:rPr>
              <a:t> HCl: π</a:t>
            </a:r>
            <a:r>
              <a:rPr lang="en-US" sz="4800" err="1">
                <a:ea typeface="+mn-lt"/>
                <a:cs typeface="+mn-lt"/>
              </a:rPr>
              <a:t>νεύμ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άλ</a:t>
            </a:r>
            <a:r>
              <a:rPr lang="en-US" sz="4800">
                <a:ea typeface="+mn-lt"/>
                <a:cs typeface="+mn-lt"/>
              </a:rPr>
              <a:t>α</a:t>
            </a:r>
            <a:r>
              <a:rPr lang="en-US" sz="4800" err="1">
                <a:ea typeface="+mn-lt"/>
                <a:cs typeface="+mn-lt"/>
              </a:rPr>
              <a:t>τος</a:t>
            </a:r>
            <a:r>
              <a:rPr lang="en-US" sz="4800">
                <a:ea typeface="+mn-lt"/>
                <a:cs typeface="+mn-lt"/>
              </a:rPr>
              <a:t> HNO₃: α</a:t>
            </a:r>
            <a:r>
              <a:rPr lang="en-US" sz="4800" err="1">
                <a:ea typeface="+mn-lt"/>
                <a:cs typeface="+mn-lt"/>
              </a:rPr>
              <a:t>κου</a:t>
            </a:r>
            <a:r>
              <a:rPr lang="en-US" sz="4800">
                <a:ea typeface="+mn-lt"/>
                <a:cs typeface="+mn-lt"/>
              </a:rPr>
              <a:t>α</a:t>
            </a:r>
            <a:r>
              <a:rPr lang="en-US" sz="4800" err="1">
                <a:ea typeface="+mn-lt"/>
                <a:cs typeface="+mn-lt"/>
              </a:rPr>
              <a:t>φόρτε</a:t>
            </a:r>
            <a:endParaRPr lang="en-US" sz="4800" err="1"/>
          </a:p>
          <a:p>
            <a:br>
              <a:rPr lang="en-US"/>
            </a:br>
            <a:r>
              <a:rPr lang="en-US" sz="4800">
                <a:ea typeface="+mn-lt"/>
                <a:cs typeface="+mn-lt"/>
              </a:rPr>
              <a:t>📌 Υπ</a:t>
            </a:r>
            <a:r>
              <a:rPr lang="en-US" sz="4800" err="1">
                <a:ea typeface="+mn-lt"/>
                <a:cs typeface="+mn-lt"/>
              </a:rPr>
              <a:t>άρχουν</a:t>
            </a:r>
            <a:r>
              <a:rPr lang="en-US" sz="4800">
                <a:ea typeface="+mn-lt"/>
                <a:cs typeface="+mn-lt"/>
              </a:rPr>
              <a:t> και </a:t>
            </a:r>
            <a:r>
              <a:rPr lang="en-US" sz="4800" err="1">
                <a:ea typeface="+mn-lt"/>
                <a:cs typeface="+mn-lt"/>
              </a:rPr>
              <a:t>οργ</a:t>
            </a:r>
            <a:r>
              <a:rPr lang="en-US" sz="4800">
                <a:ea typeface="+mn-lt"/>
                <a:cs typeface="+mn-lt"/>
              </a:rPr>
              <a:t>α</a:t>
            </a:r>
            <a:r>
              <a:rPr lang="en-US" sz="4800" err="1">
                <a:ea typeface="+mn-lt"/>
                <a:cs typeface="+mn-lt"/>
              </a:rPr>
              <a:t>νικά</a:t>
            </a:r>
            <a:r>
              <a:rPr lang="en-US" sz="4800">
                <a:ea typeface="+mn-lt"/>
                <a:cs typeface="+mn-lt"/>
              </a:rPr>
              <a:t> </a:t>
            </a:r>
            <a:r>
              <a:rPr lang="en-US" sz="4800" err="1">
                <a:ea typeface="+mn-lt"/>
                <a:cs typeface="+mn-lt"/>
              </a:rPr>
              <a:t>οξέ</a:t>
            </a:r>
            <a:r>
              <a:rPr lang="en-US" sz="4800">
                <a:ea typeface="+mn-lt"/>
                <a:cs typeface="+mn-lt"/>
              </a:rPr>
              <a:t>α τα οπ</a:t>
            </a:r>
            <a:r>
              <a:rPr lang="en-US" sz="4800" err="1">
                <a:ea typeface="+mn-lt"/>
                <a:cs typeface="+mn-lt"/>
              </a:rPr>
              <a:t>οί</a:t>
            </a:r>
            <a:r>
              <a:rPr lang="en-US" sz="4800">
                <a:ea typeface="+mn-lt"/>
                <a:cs typeface="+mn-lt"/>
              </a:rPr>
              <a:t>α </a:t>
            </a:r>
            <a:r>
              <a:rPr lang="en-US" sz="4800" err="1">
                <a:ea typeface="+mn-lt"/>
                <a:cs typeface="+mn-lt"/>
              </a:rPr>
              <a:t>ονομάζοντ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φορετικό</a:t>
            </a:r>
            <a:r>
              <a:rPr lang="en-US" sz="4800">
                <a:ea typeface="+mn-lt"/>
                <a:cs typeface="+mn-lt"/>
              </a:rPr>
              <a:t> </a:t>
            </a:r>
            <a:r>
              <a:rPr lang="en-US" sz="4800" err="1">
                <a:ea typeface="+mn-lt"/>
                <a:cs typeface="+mn-lt"/>
              </a:rPr>
              <a:t>τρό</a:t>
            </a:r>
            <a:r>
              <a:rPr lang="en-US" sz="4800">
                <a:ea typeface="+mn-lt"/>
                <a:cs typeface="+mn-lt"/>
              </a:rPr>
              <a:t>πο, όπ</a:t>
            </a:r>
            <a:r>
              <a:rPr lang="en-US" sz="4800" err="1">
                <a:ea typeface="+mn-lt"/>
                <a:cs typeface="+mn-lt"/>
              </a:rPr>
              <a:t>ως</a:t>
            </a:r>
            <a:r>
              <a:rPr lang="en-US" sz="4800">
                <a:ea typeface="+mn-lt"/>
                <a:cs typeface="+mn-lt"/>
              </a:rPr>
              <a:t> π.χ. </a:t>
            </a:r>
            <a:r>
              <a:rPr lang="en-US" sz="4800" err="1">
                <a:ea typeface="+mn-lt"/>
                <a:cs typeface="+mn-lt"/>
              </a:rPr>
              <a:t>το</a:t>
            </a:r>
            <a:r>
              <a:rPr lang="en-US" sz="4800">
                <a:ea typeface="+mn-lt"/>
                <a:cs typeface="+mn-lt"/>
              </a:rPr>
              <a:t> CH₃COOH: </a:t>
            </a:r>
            <a:r>
              <a:rPr lang="en-US" sz="4800" err="1">
                <a:ea typeface="+mn-lt"/>
                <a:cs typeface="+mn-lt"/>
              </a:rPr>
              <a:t>οξικό</a:t>
            </a:r>
            <a:r>
              <a:rPr lang="en-US" sz="4800">
                <a:ea typeface="+mn-lt"/>
                <a:cs typeface="+mn-lt"/>
              </a:rPr>
              <a:t> </a:t>
            </a:r>
            <a:r>
              <a:rPr lang="en-US" sz="4800" err="1">
                <a:ea typeface="+mn-lt"/>
                <a:cs typeface="+mn-lt"/>
              </a:rPr>
              <a:t>οξύ</a:t>
            </a:r>
            <a:r>
              <a:rPr lang="en-US" sz="4800">
                <a:ea typeface="+mn-lt"/>
                <a:cs typeface="+mn-lt"/>
              </a:rPr>
              <a:t> ή α</a:t>
            </a:r>
            <a:r>
              <a:rPr lang="en-US" sz="4800" err="1">
                <a:ea typeface="+mn-lt"/>
                <a:cs typeface="+mn-lt"/>
              </a:rPr>
              <a:t>ιθ</a:t>
            </a:r>
            <a:r>
              <a:rPr lang="en-US" sz="4800">
                <a:ea typeface="+mn-lt"/>
                <a:cs typeface="+mn-lt"/>
              </a:rPr>
              <a:t>α</a:t>
            </a:r>
            <a:r>
              <a:rPr lang="en-US" sz="4800" err="1">
                <a:ea typeface="+mn-lt"/>
                <a:cs typeface="+mn-lt"/>
              </a:rPr>
              <a:t>νικό</a:t>
            </a:r>
            <a:r>
              <a:rPr lang="en-US" sz="4800">
                <a:ea typeface="+mn-lt"/>
                <a:cs typeface="+mn-lt"/>
              </a:rPr>
              <a:t> </a:t>
            </a:r>
            <a:r>
              <a:rPr lang="en-US" sz="4800" err="1">
                <a:ea typeface="+mn-lt"/>
                <a:cs typeface="+mn-lt"/>
              </a:rPr>
              <a:t>οξύ</a:t>
            </a:r>
            <a:r>
              <a:rPr lang="en-US" sz="4800">
                <a:ea typeface="+mn-lt"/>
                <a:cs typeface="+mn-lt"/>
              </a:rPr>
              <a:t>.</a:t>
            </a:r>
            <a:endParaRPr lang="en-US" sz="4800"/>
          </a:p>
          <a:p>
            <a:br>
              <a:rPr lang="en-US"/>
            </a:br>
            <a:endParaRPr lang="en-US" sz="4800"/>
          </a:p>
          <a:p>
            <a:r>
              <a:rPr lang="en-US" sz="4800">
                <a:ea typeface="+mn-lt"/>
                <a:cs typeface="+mn-lt"/>
              </a:rPr>
              <a:t>(</a:t>
            </a:r>
            <a:r>
              <a:rPr lang="en-US" sz="4800" err="1">
                <a:ea typeface="+mn-lt"/>
                <a:cs typeface="+mn-lt"/>
              </a:rPr>
              <a:t>Γι</a:t>
            </a:r>
            <a:r>
              <a:rPr lang="en-US" sz="4800">
                <a:ea typeface="+mn-lt"/>
                <a:cs typeface="+mn-lt"/>
              </a:rPr>
              <a:t>α </a:t>
            </a:r>
            <a:r>
              <a:rPr lang="en-US" sz="4800" err="1">
                <a:ea typeface="+mn-lt"/>
                <a:cs typeface="+mn-lt"/>
              </a:rPr>
              <a:t>την</a:t>
            </a:r>
            <a:r>
              <a:rPr lang="en-US" sz="4800">
                <a:ea typeface="+mn-lt"/>
                <a:cs typeface="+mn-lt"/>
              </a:rPr>
              <a:t> </a:t>
            </a:r>
            <a:r>
              <a:rPr lang="en-US" sz="4800" err="1">
                <a:ea typeface="+mn-lt"/>
                <a:cs typeface="+mn-lt"/>
              </a:rPr>
              <a:t>ονομ</a:t>
            </a:r>
            <a:r>
              <a:rPr lang="en-US" sz="4800">
                <a:ea typeface="+mn-lt"/>
                <a:cs typeface="+mn-lt"/>
              </a:rPr>
              <a:t>α</a:t>
            </a:r>
            <a:r>
              <a:rPr lang="en-US" sz="4800" err="1">
                <a:ea typeface="+mn-lt"/>
                <a:cs typeface="+mn-lt"/>
              </a:rPr>
              <a:t>τολογί</a:t>
            </a:r>
            <a:r>
              <a:rPr lang="en-US" sz="4800">
                <a:ea typeface="+mn-lt"/>
                <a:cs typeface="+mn-lt"/>
              </a:rPr>
              <a:t>α </a:t>
            </a:r>
            <a:r>
              <a:rPr lang="en-US" sz="4800" err="1">
                <a:ea typeface="+mn-lt"/>
                <a:cs typeface="+mn-lt"/>
              </a:rPr>
              <a:t>οξέων</a:t>
            </a:r>
            <a:r>
              <a:rPr lang="en-US" sz="4800">
                <a:ea typeface="+mn-lt"/>
                <a:cs typeface="+mn-lt"/>
              </a:rPr>
              <a:t> β</a:t>
            </a:r>
            <a:r>
              <a:rPr lang="en-US" sz="4800" err="1">
                <a:ea typeface="+mn-lt"/>
                <a:cs typeface="+mn-lt"/>
              </a:rPr>
              <a:t>λέ</a:t>
            </a:r>
            <a:r>
              <a:rPr lang="en-US" sz="4800">
                <a:ea typeface="+mn-lt"/>
                <a:cs typeface="+mn-lt"/>
              </a:rPr>
              <a:t>πε και ΣΕ ΕΠΟΜΕΝΟ ΚΕΦΑΛΑΙΟ )</a:t>
            </a:r>
            <a:endParaRPr lang="en-US" sz="4800"/>
          </a:p>
          <a:p>
            <a:endParaRPr lang="en-US"/>
          </a:p>
        </p:txBody>
      </p:sp>
    </p:spTree>
    <p:extLst>
      <p:ext uri="{BB962C8B-B14F-4D97-AF65-F5344CB8AC3E}">
        <p14:creationId xmlns:p14="http://schemas.microsoft.com/office/powerpoint/2010/main" val="1715936883"/>
      </p:ext>
    </p:extLst>
  </p:cSld>
  <p:clrMapOvr>
    <a:masterClrMapping/>
  </p:clrMapOvr>
  <mc:AlternateContent xmlns:mc="http://schemas.openxmlformats.org/markup-compatibility/2006" xmlns:p14="http://schemas.microsoft.com/office/powerpoint/2010/main">
    <mc:Choice Requires="p14">
      <p:transition spd="slow" p14:dur="2000" advTm="39210"/>
    </mc:Choice>
    <mc:Fallback xmlns="">
      <p:transition spd="slow" advTm="392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2CA5-03F3-74AD-2296-6164834A886A}"/>
              </a:ext>
            </a:extLst>
          </p:cNvPr>
          <p:cNvSpPr>
            <a:spLocks noGrp="1"/>
          </p:cNvSpPr>
          <p:nvPr>
            <p:ph type="title"/>
          </p:nvPr>
        </p:nvSpPr>
        <p:spPr/>
        <p:txBody>
          <a:bodyPr/>
          <a:lstStyle/>
          <a:p>
            <a:r>
              <a:rPr lang="en-US"/>
              <a:t>Ποιες χημικές ουσίες ονομάζονται δείκτες;</a:t>
            </a:r>
          </a:p>
          <a:p>
            <a:endParaRPr lang="en-US"/>
          </a:p>
        </p:txBody>
      </p:sp>
      <p:sp>
        <p:nvSpPr>
          <p:cNvPr id="3" name="Content Placeholder 2">
            <a:extLst>
              <a:ext uri="{FF2B5EF4-FFF2-40B4-BE49-F238E27FC236}">
                <a16:creationId xmlns:a16="http://schemas.microsoft.com/office/drawing/2014/main" id="{7D0D25DB-702A-AACD-4404-79777B14BB53}"/>
              </a:ext>
            </a:extLst>
          </p:cNvPr>
          <p:cNvSpPr>
            <a:spLocks noGrp="1"/>
          </p:cNvSpPr>
          <p:nvPr>
            <p:ph sz="quarter" idx="11"/>
          </p:nvPr>
        </p:nvSpPr>
        <p:spPr/>
        <p:txBody>
          <a:bodyPr>
            <a:normAutofit fontScale="25000" lnSpcReduction="20000"/>
          </a:bodyPr>
          <a:lstStyle/>
          <a:p>
            <a:r>
              <a:rPr lang="en-US" sz="4800" err="1">
                <a:ea typeface="+mn-lt"/>
                <a:cs typeface="+mn-lt"/>
              </a:rPr>
              <a:t>Δείκτες</a:t>
            </a:r>
            <a:r>
              <a:rPr lang="en-US" sz="4800">
                <a:ea typeface="+mn-lt"/>
                <a:cs typeface="+mn-lt"/>
              </a:rPr>
              <a:t> </a:t>
            </a:r>
            <a:r>
              <a:rPr lang="en-US" sz="4800" err="1">
                <a:ea typeface="+mn-lt"/>
                <a:cs typeface="+mn-lt"/>
              </a:rPr>
              <a:t>ονομάζοντ</a:t>
            </a:r>
            <a:r>
              <a:rPr lang="en-US" sz="4800">
                <a:ea typeface="+mn-lt"/>
                <a:cs typeface="+mn-lt"/>
              </a:rPr>
              <a:t>αι </a:t>
            </a:r>
            <a:r>
              <a:rPr lang="en-US" sz="4800" err="1">
                <a:ea typeface="+mn-lt"/>
                <a:cs typeface="+mn-lt"/>
              </a:rPr>
              <a:t>κά</a:t>
            </a:r>
            <a:r>
              <a:rPr lang="en-US" sz="4800">
                <a:ea typeface="+mn-lt"/>
                <a:cs typeface="+mn-lt"/>
              </a:rPr>
              <a:t>π</a:t>
            </a:r>
            <a:r>
              <a:rPr lang="en-US" sz="4800" err="1">
                <a:ea typeface="+mn-lt"/>
                <a:cs typeface="+mn-lt"/>
              </a:rPr>
              <a:t>οιες</a:t>
            </a:r>
            <a:r>
              <a:rPr lang="en-US" sz="4800">
                <a:ea typeface="+mn-lt"/>
                <a:cs typeface="+mn-lt"/>
              </a:rPr>
              <a:t> </a:t>
            </a:r>
            <a:r>
              <a:rPr lang="en-US" sz="4800" err="1">
                <a:ea typeface="+mn-lt"/>
                <a:cs typeface="+mn-lt"/>
              </a:rPr>
              <a:t>χημικές</a:t>
            </a:r>
            <a:r>
              <a:rPr lang="en-US" sz="4800">
                <a:ea typeface="+mn-lt"/>
                <a:cs typeface="+mn-lt"/>
              </a:rPr>
              <a:t> </a:t>
            </a:r>
            <a:r>
              <a:rPr lang="en-US" sz="4800" err="1">
                <a:ea typeface="+mn-lt"/>
                <a:cs typeface="+mn-lt"/>
              </a:rPr>
              <a:t>ουσίες</a:t>
            </a:r>
            <a:r>
              <a:rPr lang="en-US" sz="4800">
                <a:ea typeface="+mn-lt"/>
                <a:cs typeface="+mn-lt"/>
              </a:rPr>
              <a:t> </a:t>
            </a:r>
            <a:r>
              <a:rPr lang="en-US" sz="4800" err="1">
                <a:ea typeface="+mn-lt"/>
                <a:cs typeface="+mn-lt"/>
              </a:rPr>
              <a:t>οι</a:t>
            </a:r>
            <a:r>
              <a:rPr lang="en-US" sz="4800">
                <a:ea typeface="+mn-lt"/>
                <a:cs typeface="+mn-lt"/>
              </a:rPr>
              <a:t> οπ</a:t>
            </a:r>
            <a:r>
              <a:rPr lang="en-US" sz="4800" err="1">
                <a:ea typeface="+mn-lt"/>
                <a:cs typeface="+mn-lt"/>
              </a:rPr>
              <a:t>οίες</a:t>
            </a:r>
            <a:r>
              <a:rPr lang="en-US" sz="4800">
                <a:ea typeface="+mn-lt"/>
                <a:cs typeface="+mn-lt"/>
              </a:rPr>
              <a:t> α</a:t>
            </a:r>
            <a:r>
              <a:rPr lang="en-US" sz="4800" err="1">
                <a:ea typeface="+mn-lt"/>
                <a:cs typeface="+mn-lt"/>
              </a:rPr>
              <a:t>λλάζουν</a:t>
            </a:r>
            <a:r>
              <a:rPr lang="en-US" sz="4800">
                <a:ea typeface="+mn-lt"/>
                <a:cs typeface="+mn-lt"/>
              </a:rPr>
              <a:t> </a:t>
            </a:r>
            <a:r>
              <a:rPr lang="en-US" sz="4800" err="1">
                <a:ea typeface="+mn-lt"/>
                <a:cs typeface="+mn-lt"/>
              </a:rPr>
              <a:t>χρώμ</a:t>
            </a:r>
            <a:r>
              <a:rPr lang="en-US" sz="4800">
                <a:ea typeface="+mn-lt"/>
                <a:cs typeface="+mn-lt"/>
              </a:rPr>
              <a:t>α πα</a:t>
            </a:r>
            <a:r>
              <a:rPr lang="en-US" sz="4800" err="1">
                <a:ea typeface="+mn-lt"/>
                <a:cs typeface="+mn-lt"/>
              </a:rPr>
              <a:t>ρουσί</a:t>
            </a:r>
            <a:r>
              <a:rPr lang="en-US" sz="4800">
                <a:ea typeface="+mn-lt"/>
                <a:cs typeface="+mn-lt"/>
              </a:rPr>
              <a:t>α </a:t>
            </a:r>
            <a:r>
              <a:rPr lang="en-US" sz="4800" err="1">
                <a:ea typeface="+mn-lt"/>
                <a:cs typeface="+mn-lt"/>
              </a:rPr>
              <a:t>οξέων</a:t>
            </a:r>
            <a:r>
              <a:rPr lang="en-US" sz="4800">
                <a:ea typeface="+mn-lt"/>
                <a:cs typeface="+mn-lt"/>
              </a:rPr>
              <a:t> ή β</a:t>
            </a:r>
            <a:r>
              <a:rPr lang="en-US" sz="4800" err="1">
                <a:ea typeface="+mn-lt"/>
                <a:cs typeface="+mn-lt"/>
              </a:rPr>
              <a:t>άσεων</a:t>
            </a:r>
            <a:r>
              <a:rPr lang="en-US" sz="4800">
                <a:ea typeface="+mn-lt"/>
                <a:cs typeface="+mn-lt"/>
              </a:rPr>
              <a:t>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όξινο</a:t>
            </a:r>
            <a:r>
              <a:rPr lang="en-US" sz="4800">
                <a:ea typeface="+mn-lt"/>
                <a:cs typeface="+mn-lt"/>
              </a:rPr>
              <a:t> ή βα</a:t>
            </a:r>
            <a:r>
              <a:rPr lang="en-US" sz="4800" err="1">
                <a:ea typeface="+mn-lt"/>
                <a:cs typeface="+mn-lt"/>
              </a:rPr>
              <a:t>σικό</a:t>
            </a:r>
            <a:r>
              <a:rPr lang="en-US" sz="4800">
                <a:ea typeface="+mn-lt"/>
                <a:cs typeface="+mn-lt"/>
              </a:rPr>
              <a:t> </a:t>
            </a:r>
            <a:r>
              <a:rPr lang="en-US" sz="4800" err="1">
                <a:ea typeface="+mn-lt"/>
                <a:cs typeface="+mn-lt"/>
              </a:rPr>
              <a:t>διάλυμ</a:t>
            </a:r>
            <a:r>
              <a:rPr lang="en-US" sz="4800">
                <a:ea typeface="+mn-lt"/>
                <a:cs typeface="+mn-lt"/>
              </a:rPr>
              <a:t>α).</a:t>
            </a:r>
            <a:r>
              <a:rPr lang="en-US" sz="4800" err="1">
                <a:ea typeface="+mn-lt"/>
                <a:cs typeface="+mn-lt"/>
              </a:rPr>
              <a:t>Οι</a:t>
            </a:r>
            <a:r>
              <a:rPr lang="en-US" sz="4800">
                <a:ea typeface="+mn-lt"/>
                <a:cs typeface="+mn-lt"/>
              </a:rPr>
              <a:t> </a:t>
            </a:r>
            <a:r>
              <a:rPr lang="en-US" sz="4800" err="1">
                <a:ea typeface="+mn-lt"/>
                <a:cs typeface="+mn-lt"/>
              </a:rPr>
              <a:t>δείκτες</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χρωστικές</a:t>
            </a:r>
            <a:r>
              <a:rPr lang="en-US" sz="4800">
                <a:ea typeface="+mn-lt"/>
                <a:cs typeface="+mn-lt"/>
              </a:rPr>
              <a:t> </a:t>
            </a:r>
            <a:r>
              <a:rPr lang="en-US" sz="4800" err="1">
                <a:ea typeface="+mn-lt"/>
                <a:cs typeface="+mn-lt"/>
              </a:rPr>
              <a:t>ουσίες</a:t>
            </a:r>
            <a:r>
              <a:rPr lang="en-US" sz="4800">
                <a:ea typeface="+mn-lt"/>
                <a:cs typeface="+mn-lt"/>
              </a:rPr>
              <a:t> και υπ</a:t>
            </a:r>
            <a:r>
              <a:rPr lang="en-US" sz="4800" err="1">
                <a:ea typeface="+mn-lt"/>
                <a:cs typeface="+mn-lt"/>
              </a:rPr>
              <a:t>άρχουν</a:t>
            </a:r>
            <a:r>
              <a:rPr lang="en-US" sz="4800">
                <a:ea typeface="+mn-lt"/>
                <a:cs typeface="+mn-lt"/>
              </a:rPr>
              <a:t> </a:t>
            </a:r>
            <a:r>
              <a:rPr lang="en-US" sz="4800" err="1">
                <a:ea typeface="+mn-lt"/>
                <a:cs typeface="+mn-lt"/>
              </a:rPr>
              <a:t>σε</a:t>
            </a:r>
            <a:r>
              <a:rPr lang="en-US" sz="4800">
                <a:ea typeface="+mn-lt"/>
                <a:cs typeface="+mn-lt"/>
              </a:rPr>
              <a:t> π</a:t>
            </a:r>
            <a:r>
              <a:rPr lang="en-US" sz="4800" err="1">
                <a:ea typeface="+mn-lt"/>
                <a:cs typeface="+mn-lt"/>
              </a:rPr>
              <a:t>ολλά</a:t>
            </a:r>
            <a:r>
              <a:rPr lang="en-US" sz="4800">
                <a:ea typeface="+mn-lt"/>
                <a:cs typeface="+mn-lt"/>
              </a:rPr>
              <a:t> </a:t>
            </a:r>
            <a:r>
              <a:rPr lang="en-US" sz="4800" err="1">
                <a:ea typeface="+mn-lt"/>
                <a:cs typeface="+mn-lt"/>
              </a:rPr>
              <a:t>φυτικά</a:t>
            </a:r>
            <a:r>
              <a:rPr lang="en-US" sz="4800">
                <a:ea typeface="+mn-lt"/>
                <a:cs typeface="+mn-lt"/>
              </a:rPr>
              <a:t> π</a:t>
            </a:r>
            <a:r>
              <a:rPr lang="en-US" sz="4800" err="1">
                <a:ea typeface="+mn-lt"/>
                <a:cs typeface="+mn-lt"/>
              </a:rPr>
              <a:t>ροϊόντ</a:t>
            </a:r>
            <a:r>
              <a:rPr lang="en-US" sz="4800">
                <a:ea typeface="+mn-lt"/>
                <a:cs typeface="+mn-lt"/>
              </a:rPr>
              <a:t>α, όπ</a:t>
            </a:r>
            <a:r>
              <a:rPr lang="en-US" sz="4800" err="1">
                <a:ea typeface="+mn-lt"/>
                <a:cs typeface="+mn-lt"/>
              </a:rPr>
              <a:t>ως</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τσάι</a:t>
            </a:r>
            <a:r>
              <a:rPr lang="en-US" sz="4800">
                <a:ea typeface="+mn-lt"/>
                <a:cs typeface="+mn-lt"/>
              </a:rPr>
              <a:t>, ο </a:t>
            </a:r>
            <a:r>
              <a:rPr lang="en-US" sz="4800" err="1">
                <a:ea typeface="+mn-lt"/>
                <a:cs typeface="+mn-lt"/>
              </a:rPr>
              <a:t>χυμός</a:t>
            </a:r>
            <a:r>
              <a:rPr lang="en-US" sz="4800">
                <a:ea typeface="+mn-lt"/>
                <a:cs typeface="+mn-lt"/>
              </a:rPr>
              <a:t> από </a:t>
            </a:r>
            <a:r>
              <a:rPr lang="en-US" sz="4800" err="1">
                <a:ea typeface="+mn-lt"/>
                <a:cs typeface="+mn-lt"/>
              </a:rPr>
              <a:t>κόκκινο</a:t>
            </a:r>
            <a:r>
              <a:rPr lang="en-US" sz="4800">
                <a:ea typeface="+mn-lt"/>
                <a:cs typeface="+mn-lt"/>
              </a:rPr>
              <a:t> </a:t>
            </a:r>
            <a:r>
              <a:rPr lang="en-US" sz="4800" err="1">
                <a:ea typeface="+mn-lt"/>
                <a:cs typeface="+mn-lt"/>
              </a:rPr>
              <a:t>λάχ</a:t>
            </a:r>
            <a:r>
              <a:rPr lang="en-US" sz="4800">
                <a:ea typeface="+mn-lt"/>
                <a:cs typeface="+mn-lt"/>
              </a:rPr>
              <a:t>α</a:t>
            </a:r>
            <a:r>
              <a:rPr lang="en-US" sz="4800" err="1">
                <a:ea typeface="+mn-lt"/>
                <a:cs typeface="+mn-lt"/>
              </a:rPr>
              <a:t>νο</a:t>
            </a:r>
            <a:r>
              <a:rPr lang="en-US" sz="4800">
                <a:ea typeface="+mn-lt"/>
                <a:cs typeface="+mn-lt"/>
              </a:rPr>
              <a:t>, τα </a:t>
            </a:r>
            <a:r>
              <a:rPr lang="en-US" sz="4800" err="1">
                <a:ea typeface="+mn-lt"/>
                <a:cs typeface="+mn-lt"/>
              </a:rPr>
              <a:t>κόκκιν</a:t>
            </a:r>
            <a:r>
              <a:rPr lang="en-US" sz="4800">
                <a:ea typeface="+mn-lt"/>
                <a:cs typeface="+mn-lt"/>
              </a:rPr>
              <a:t>α </a:t>
            </a:r>
            <a:r>
              <a:rPr lang="en-US" sz="4800" err="1">
                <a:ea typeface="+mn-lt"/>
                <a:cs typeface="+mn-lt"/>
              </a:rPr>
              <a:t>τρι</a:t>
            </a:r>
            <a:r>
              <a:rPr lang="en-US" sz="4800">
                <a:ea typeface="+mn-lt"/>
                <a:cs typeface="+mn-lt"/>
              </a:rPr>
              <a:t>α</a:t>
            </a:r>
            <a:r>
              <a:rPr lang="en-US" sz="4800" err="1">
                <a:ea typeface="+mn-lt"/>
                <a:cs typeface="+mn-lt"/>
              </a:rPr>
              <a:t>ντάφυλλ</a:t>
            </a:r>
            <a:r>
              <a:rPr lang="en-US" sz="4800">
                <a:ea typeface="+mn-lt"/>
                <a:cs typeface="+mn-lt"/>
              </a:rPr>
              <a:t>α, τα «</a:t>
            </a:r>
            <a:r>
              <a:rPr lang="en-US" sz="4800" err="1">
                <a:ea typeface="+mn-lt"/>
                <a:cs typeface="+mn-lt"/>
              </a:rPr>
              <a:t>ιτ</a:t>
            </a:r>
            <a:r>
              <a:rPr lang="en-US" sz="4800">
                <a:ea typeface="+mn-lt"/>
                <a:cs typeface="+mn-lt"/>
              </a:rPr>
              <a:t>α</a:t>
            </a:r>
            <a:r>
              <a:rPr lang="en-US" sz="4800" err="1">
                <a:ea typeface="+mn-lt"/>
                <a:cs typeface="+mn-lt"/>
              </a:rPr>
              <a:t>λικά</a:t>
            </a:r>
            <a:r>
              <a:rPr lang="en-US" sz="4800">
                <a:ea typeface="+mn-lt"/>
                <a:cs typeface="+mn-lt"/>
              </a:rPr>
              <a:t>» ρα</a:t>
            </a:r>
            <a:r>
              <a:rPr lang="en-US" sz="4800" err="1">
                <a:ea typeface="+mn-lt"/>
                <a:cs typeface="+mn-lt"/>
              </a:rPr>
              <a:t>δίκι</a:t>
            </a:r>
            <a:r>
              <a:rPr lang="en-US" sz="4800">
                <a:ea typeface="+mn-lt"/>
                <a:cs typeface="+mn-lt"/>
              </a:rPr>
              <a:t>α </a:t>
            </a:r>
            <a:r>
              <a:rPr lang="en-US" sz="4800" err="1">
                <a:ea typeface="+mn-lt"/>
                <a:cs typeface="+mn-lt"/>
              </a:rPr>
              <a:t>κ.ά</a:t>
            </a:r>
            <a:r>
              <a:rPr lang="en-US" sz="4800">
                <a:ea typeface="+mn-lt"/>
                <a:cs typeface="+mn-lt"/>
              </a:rPr>
              <a:t>. 👉 </a:t>
            </a:r>
            <a:r>
              <a:rPr lang="en-US" sz="4800" err="1">
                <a:ea typeface="+mn-lt"/>
                <a:cs typeface="+mn-lt"/>
              </a:rPr>
              <a:t>Με</a:t>
            </a:r>
            <a:r>
              <a:rPr lang="en-US" sz="4800">
                <a:ea typeface="+mn-lt"/>
                <a:cs typeface="+mn-lt"/>
              </a:rPr>
              <a:t> </a:t>
            </a:r>
            <a:r>
              <a:rPr lang="en-US" sz="4800" err="1">
                <a:ea typeface="+mn-lt"/>
                <a:cs typeface="+mn-lt"/>
              </a:rPr>
              <a:t>τους</a:t>
            </a:r>
            <a:r>
              <a:rPr lang="en-US" sz="4800">
                <a:ea typeface="+mn-lt"/>
                <a:cs typeface="+mn-lt"/>
              </a:rPr>
              <a:t> </a:t>
            </a:r>
            <a:r>
              <a:rPr lang="en-US" sz="4800" err="1">
                <a:ea typeface="+mn-lt"/>
                <a:cs typeface="+mn-lt"/>
              </a:rPr>
              <a:t>δείκτες</a:t>
            </a:r>
            <a:r>
              <a:rPr lang="en-US" sz="4800">
                <a:ea typeface="+mn-lt"/>
                <a:cs typeface="+mn-lt"/>
              </a:rPr>
              <a:t> μπ</a:t>
            </a:r>
            <a:r>
              <a:rPr lang="en-US" sz="4800" err="1">
                <a:ea typeface="+mn-lt"/>
                <a:cs typeface="+mn-lt"/>
              </a:rPr>
              <a:t>ορούμε</a:t>
            </a:r>
            <a:r>
              <a:rPr lang="en-US" sz="4800">
                <a:ea typeface="+mn-lt"/>
                <a:cs typeface="+mn-lt"/>
              </a:rPr>
              <a:t> να </a:t>
            </a:r>
            <a:r>
              <a:rPr lang="en-US" sz="4800" err="1">
                <a:ea typeface="+mn-lt"/>
                <a:cs typeface="+mn-lt"/>
              </a:rPr>
              <a:t>δι</a:t>
            </a:r>
            <a:r>
              <a:rPr lang="en-US" sz="4800">
                <a:ea typeface="+mn-lt"/>
                <a:cs typeface="+mn-lt"/>
              </a:rPr>
              <a:t>απ</a:t>
            </a:r>
            <a:r>
              <a:rPr lang="en-US" sz="4800" err="1">
                <a:ea typeface="+mn-lt"/>
                <a:cs typeface="+mn-lt"/>
              </a:rPr>
              <a:t>ιστώσουμε</a:t>
            </a:r>
            <a:r>
              <a:rPr lang="en-US" sz="4800">
                <a:ea typeface="+mn-lt"/>
                <a:cs typeface="+mn-lt"/>
              </a:rPr>
              <a:t> αν </a:t>
            </a:r>
            <a:r>
              <a:rPr lang="en-US" sz="4800" err="1">
                <a:ea typeface="+mn-lt"/>
                <a:cs typeface="+mn-lt"/>
              </a:rPr>
              <a:t>έν</a:t>
            </a:r>
            <a:r>
              <a:rPr lang="en-US" sz="4800">
                <a:ea typeface="+mn-lt"/>
                <a:cs typeface="+mn-lt"/>
              </a:rPr>
              <a:t>α </a:t>
            </a:r>
            <a:r>
              <a:rPr lang="en-US" sz="4800" err="1">
                <a:ea typeface="+mn-lt"/>
                <a:cs typeface="+mn-lt"/>
              </a:rPr>
              <a:t>διάλυμ</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όξινο</a:t>
            </a:r>
            <a:r>
              <a:rPr lang="en-US" sz="4800">
                <a:ea typeface="+mn-lt"/>
                <a:cs typeface="+mn-lt"/>
              </a:rPr>
              <a:t> ή βα</a:t>
            </a:r>
            <a:r>
              <a:rPr lang="en-US" sz="4800" err="1">
                <a:ea typeface="+mn-lt"/>
                <a:cs typeface="+mn-lt"/>
              </a:rPr>
              <a:t>σικό</a:t>
            </a:r>
            <a:r>
              <a:rPr lang="en-US" sz="4800">
                <a:ea typeface="+mn-lt"/>
                <a:cs typeface="+mn-lt"/>
              </a:rPr>
              <a:t>.</a:t>
            </a:r>
            <a:endParaRPr lang="en-US" sz="4800"/>
          </a:p>
          <a:p>
            <a:br>
              <a:rPr lang="en-US"/>
            </a:br>
            <a:r>
              <a:rPr lang="en-US" sz="4800" err="1">
                <a:ea typeface="+mn-lt"/>
                <a:cs typeface="+mn-lt"/>
              </a:rPr>
              <a:t>Οι</a:t>
            </a:r>
            <a:r>
              <a:rPr lang="en-US" sz="4800">
                <a:ea typeface="+mn-lt"/>
                <a:cs typeface="+mn-lt"/>
              </a:rPr>
              <a:t> π</a:t>
            </a:r>
            <a:r>
              <a:rPr lang="en-US" sz="4800" err="1">
                <a:ea typeface="+mn-lt"/>
                <a:cs typeface="+mn-lt"/>
              </a:rPr>
              <a:t>ιο</a:t>
            </a:r>
            <a:r>
              <a:rPr lang="en-US" sz="4800">
                <a:ea typeface="+mn-lt"/>
                <a:cs typeface="+mn-lt"/>
              </a:rPr>
              <a:t> </a:t>
            </a:r>
            <a:r>
              <a:rPr lang="en-US" sz="4800" err="1">
                <a:ea typeface="+mn-lt"/>
                <a:cs typeface="+mn-lt"/>
              </a:rPr>
              <a:t>συνηθισμένοι</a:t>
            </a:r>
            <a:r>
              <a:rPr lang="en-US" sz="4800">
                <a:ea typeface="+mn-lt"/>
                <a:cs typeface="+mn-lt"/>
              </a:rPr>
              <a:t> </a:t>
            </a:r>
            <a:r>
              <a:rPr lang="en-US" sz="4800" err="1">
                <a:ea typeface="+mn-lt"/>
                <a:cs typeface="+mn-lt"/>
              </a:rPr>
              <a:t>δείκτες</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χρησιμο</a:t>
            </a:r>
            <a:r>
              <a:rPr lang="en-US" sz="4800">
                <a:ea typeface="+mn-lt"/>
                <a:cs typeface="+mn-lt"/>
              </a:rPr>
              <a:t>π</a:t>
            </a:r>
            <a:r>
              <a:rPr lang="en-US" sz="4800" err="1">
                <a:ea typeface="+mn-lt"/>
                <a:cs typeface="+mn-lt"/>
              </a:rPr>
              <a:t>οιούντ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χημικό</a:t>
            </a:r>
            <a:r>
              <a:rPr lang="en-US" sz="4800">
                <a:ea typeface="+mn-lt"/>
                <a:cs typeface="+mn-lt"/>
              </a:rPr>
              <a:t> </a:t>
            </a:r>
            <a:r>
              <a:rPr lang="en-US" sz="4800" err="1">
                <a:ea typeface="+mn-lt"/>
                <a:cs typeface="+mn-lt"/>
              </a:rPr>
              <a:t>εργ</a:t>
            </a:r>
            <a:r>
              <a:rPr lang="en-US" sz="4800">
                <a:ea typeface="+mn-lt"/>
                <a:cs typeface="+mn-lt"/>
              </a:rPr>
              <a:t>α</a:t>
            </a:r>
            <a:r>
              <a:rPr lang="en-US" sz="4800" err="1">
                <a:ea typeface="+mn-lt"/>
                <a:cs typeface="+mn-lt"/>
              </a:rPr>
              <a:t>στήριο</a:t>
            </a:r>
            <a:r>
              <a:rPr lang="en-US" sz="4800">
                <a:ea typeface="+mn-lt"/>
                <a:cs typeface="+mn-lt"/>
              </a:rPr>
              <a:t> </a:t>
            </a:r>
            <a:r>
              <a:rPr lang="en-US" sz="4800" err="1">
                <a:ea typeface="+mn-lt"/>
                <a:cs typeface="+mn-lt"/>
              </a:rPr>
              <a:t>είν</a:t>
            </a:r>
            <a:r>
              <a:rPr lang="en-US" sz="4800">
                <a:ea typeface="+mn-lt"/>
                <a:cs typeface="+mn-lt"/>
              </a:rPr>
              <a:t>αι:</a:t>
            </a:r>
            <a:endParaRPr lang="en-US" sz="4800"/>
          </a:p>
          <a:p>
            <a:pPr marL="285750" indent="-285750">
              <a:buFont typeface="Arial"/>
              <a:buChar char="•"/>
            </a:pPr>
            <a:r>
              <a:rPr lang="en-US" sz="4800" err="1">
                <a:ea typeface="+mn-lt"/>
                <a:cs typeface="+mn-lt"/>
              </a:rPr>
              <a:t>το</a:t>
            </a:r>
            <a:r>
              <a:rPr lang="en-US" sz="4800">
                <a:ea typeface="+mn-lt"/>
                <a:cs typeface="+mn-lt"/>
              </a:rPr>
              <a:t> β</a:t>
            </a:r>
            <a:r>
              <a:rPr lang="en-US" sz="4800" err="1">
                <a:ea typeface="+mn-lt"/>
                <a:cs typeface="+mn-lt"/>
              </a:rPr>
              <a:t>άμμ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ηλιοτρο</a:t>
            </a:r>
            <a:r>
              <a:rPr lang="en-US" sz="4800">
                <a:ea typeface="+mn-lt"/>
                <a:cs typeface="+mn-lt"/>
              </a:rPr>
              <a:t>π</a:t>
            </a:r>
            <a:r>
              <a:rPr lang="en-US" sz="4800" err="1">
                <a:ea typeface="+mn-lt"/>
                <a:cs typeface="+mn-lt"/>
              </a:rPr>
              <a:t>ίου</a:t>
            </a:r>
            <a:r>
              <a:rPr lang="en-US" sz="4800">
                <a:ea typeface="+mn-lt"/>
                <a:cs typeface="+mn-lt"/>
              </a:rPr>
              <a:t> (ΚΟΚΚΙΝΟ ΜΕ ΟΞΥ, ΙΩΔΕΣ ΣΕ ΝΕΡΟ)</a:t>
            </a:r>
            <a:endParaRPr lang="en-US" sz="4800" err="1"/>
          </a:p>
          <a:p>
            <a:pPr marL="285750" indent="-285750">
              <a:buFont typeface="Arial"/>
              <a:buChar char="•"/>
            </a:pPr>
            <a:r>
              <a:rPr lang="en-US" sz="4800">
                <a:ea typeface="+mn-lt"/>
                <a:cs typeface="+mn-lt"/>
              </a:rPr>
              <a:t>η </a:t>
            </a:r>
            <a:r>
              <a:rPr lang="en-US" sz="4800" err="1">
                <a:ea typeface="+mn-lt"/>
                <a:cs typeface="+mn-lt"/>
              </a:rPr>
              <a:t>ηλι</a:t>
            </a:r>
            <a:r>
              <a:rPr lang="en-US" sz="4800">
                <a:ea typeface="+mn-lt"/>
                <a:cs typeface="+mn-lt"/>
              </a:rPr>
              <a:t>α</a:t>
            </a:r>
            <a:r>
              <a:rPr lang="en-US" sz="4800" err="1">
                <a:ea typeface="+mn-lt"/>
                <a:cs typeface="+mn-lt"/>
              </a:rPr>
              <a:t>νθίνη</a:t>
            </a:r>
            <a:r>
              <a:rPr lang="en-US" sz="4800">
                <a:ea typeface="+mn-lt"/>
                <a:cs typeface="+mn-lt"/>
              </a:rPr>
              <a:t> (ΚΟΚΚΙΝΟ ΜΕ ΟΞΥ, ΚΙΤΡΙΝΟ ΣΕ ΝΕΡΟ)</a:t>
            </a:r>
            <a:endParaRPr lang="en-US" sz="4800" err="1"/>
          </a:p>
          <a:p>
            <a:pPr marL="285750" indent="-285750">
              <a:buFont typeface="Arial"/>
              <a:buChar char="•"/>
            </a:pPr>
            <a:r>
              <a:rPr lang="en-US" sz="4800" err="1">
                <a:ea typeface="+mn-lt"/>
                <a:cs typeface="+mn-lt"/>
              </a:rPr>
              <a:t>το</a:t>
            </a:r>
            <a:r>
              <a:rPr lang="en-US" sz="4800">
                <a:ea typeface="+mn-lt"/>
                <a:cs typeface="+mn-lt"/>
              </a:rPr>
              <a:t> μπ</a:t>
            </a:r>
            <a:r>
              <a:rPr lang="en-US" sz="4800" err="1">
                <a:ea typeface="+mn-lt"/>
                <a:cs typeface="+mn-lt"/>
              </a:rPr>
              <a:t>λε</a:t>
            </a:r>
            <a:r>
              <a:rPr lang="en-US" sz="4800">
                <a:ea typeface="+mn-lt"/>
                <a:cs typeface="+mn-lt"/>
              </a:rPr>
              <a:t> </a:t>
            </a:r>
            <a:r>
              <a:rPr lang="en-US" sz="4800" err="1">
                <a:ea typeface="+mn-lt"/>
                <a:cs typeface="+mn-lt"/>
              </a:rPr>
              <a:t>της</a:t>
            </a:r>
            <a:r>
              <a:rPr lang="en-US" sz="4800">
                <a:ea typeface="+mn-lt"/>
                <a:cs typeface="+mn-lt"/>
              </a:rPr>
              <a:t> β</a:t>
            </a:r>
            <a:r>
              <a:rPr lang="en-US" sz="4800" err="1">
                <a:ea typeface="+mn-lt"/>
                <a:cs typeface="+mn-lt"/>
              </a:rPr>
              <a:t>ρωμοθυμόλης</a:t>
            </a:r>
            <a:r>
              <a:rPr lang="en-US" sz="4800">
                <a:ea typeface="+mn-lt"/>
                <a:cs typeface="+mn-lt"/>
              </a:rPr>
              <a:t> (ΚΙΤΡΙΝΟ ΣΕ ΟΞΥ, ΠΡΑΣΙΝΟ ΣΕ ΝΕΡΟ)</a:t>
            </a:r>
            <a:endParaRPr lang="en-US" sz="4800" err="1"/>
          </a:p>
          <a:p>
            <a:pPr marL="285750" indent="-285750">
              <a:buFont typeface="Arial"/>
              <a:buChar char="•"/>
            </a:pPr>
            <a:r>
              <a:rPr lang="en-US" sz="4800">
                <a:ea typeface="+mn-lt"/>
                <a:cs typeface="+mn-lt"/>
              </a:rPr>
              <a:t>η φα</a:t>
            </a:r>
            <a:r>
              <a:rPr lang="en-US" sz="4800" err="1">
                <a:ea typeface="+mn-lt"/>
                <a:cs typeface="+mn-lt"/>
              </a:rPr>
              <a:t>ινολοφθ</a:t>
            </a:r>
            <a:r>
              <a:rPr lang="en-US" sz="4800">
                <a:ea typeface="+mn-lt"/>
                <a:cs typeface="+mn-lt"/>
              </a:rPr>
              <a:t>α</a:t>
            </a:r>
            <a:r>
              <a:rPr lang="en-US" sz="4800" err="1">
                <a:ea typeface="+mn-lt"/>
                <a:cs typeface="+mn-lt"/>
              </a:rPr>
              <a:t>λεΐνη</a:t>
            </a:r>
            <a:r>
              <a:rPr lang="en-US" sz="4800">
                <a:ea typeface="+mn-lt"/>
                <a:cs typeface="+mn-lt"/>
              </a:rPr>
              <a:t> (ΑΧΡΩΜΟ ΚΑΙ ΣΤΑ ΔΥΟ)</a:t>
            </a:r>
            <a:endParaRPr lang="en-US" sz="4800" err="1"/>
          </a:p>
          <a:p>
            <a:br>
              <a:rPr lang="en-US"/>
            </a:br>
            <a:endParaRPr lang="en-US" sz="4800"/>
          </a:p>
          <a:p>
            <a:r>
              <a:rPr lang="en-US" sz="4800" err="1">
                <a:ea typeface="+mn-lt"/>
                <a:cs typeface="+mn-lt"/>
              </a:rPr>
              <a:t>Στον</a:t>
            </a:r>
            <a:r>
              <a:rPr lang="en-US" sz="4800">
                <a:ea typeface="+mn-lt"/>
                <a:cs typeface="+mn-lt"/>
              </a:rPr>
              <a:t> επ</a:t>
            </a:r>
            <a:r>
              <a:rPr lang="en-US" sz="4800" err="1">
                <a:ea typeface="+mn-lt"/>
                <a:cs typeface="+mn-lt"/>
              </a:rPr>
              <a:t>όμενο</a:t>
            </a:r>
            <a:r>
              <a:rPr lang="en-US" sz="4800">
                <a:ea typeface="+mn-lt"/>
                <a:cs typeface="+mn-lt"/>
              </a:rPr>
              <a:t> π</a:t>
            </a:r>
            <a:r>
              <a:rPr lang="en-US" sz="4800" err="1">
                <a:ea typeface="+mn-lt"/>
                <a:cs typeface="+mn-lt"/>
              </a:rPr>
              <a:t>ίν</a:t>
            </a:r>
            <a:r>
              <a:rPr lang="en-US" sz="4800">
                <a:ea typeface="+mn-lt"/>
                <a:cs typeface="+mn-lt"/>
              </a:rPr>
              <a:t>ακα φα</a:t>
            </a:r>
            <a:r>
              <a:rPr lang="en-US" sz="4800" err="1">
                <a:ea typeface="+mn-lt"/>
                <a:cs typeface="+mn-lt"/>
              </a:rPr>
              <a:t>ίνετ</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χρώμ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κάθε</a:t>
            </a:r>
            <a:r>
              <a:rPr lang="en-US" sz="4800">
                <a:ea typeface="+mn-lt"/>
                <a:cs typeface="+mn-lt"/>
              </a:rPr>
              <a:t> </a:t>
            </a:r>
            <a:r>
              <a:rPr lang="en-US" sz="4800" err="1">
                <a:ea typeface="+mn-lt"/>
                <a:cs typeface="+mn-lt"/>
              </a:rPr>
              <a:t>δείκτη</a:t>
            </a:r>
            <a:r>
              <a:rPr lang="en-US" sz="4800">
                <a:ea typeface="+mn-lt"/>
                <a:cs typeface="+mn-lt"/>
              </a:rPr>
              <a:t> αν π</a:t>
            </a:r>
            <a:r>
              <a:rPr lang="en-US" sz="4800" err="1">
                <a:ea typeface="+mn-lt"/>
                <a:cs typeface="+mn-lt"/>
              </a:rPr>
              <a:t>ροστεθεί</a:t>
            </a:r>
            <a:r>
              <a:rPr lang="en-US" sz="4800">
                <a:ea typeface="+mn-lt"/>
                <a:cs typeface="+mn-lt"/>
              </a:rPr>
              <a:t> </a:t>
            </a:r>
            <a:r>
              <a:rPr lang="en-US" sz="4800" err="1">
                <a:ea typeface="+mn-lt"/>
                <a:cs typeface="+mn-lt"/>
              </a:rPr>
              <a:t>σε</a:t>
            </a:r>
            <a:r>
              <a:rPr lang="en-US" sz="4800">
                <a:ea typeface="+mn-lt"/>
                <a:cs typeface="+mn-lt"/>
              </a:rPr>
              <a:t> καθα</a:t>
            </a:r>
            <a:r>
              <a:rPr lang="en-US" sz="4800" err="1">
                <a:ea typeface="+mn-lt"/>
                <a:cs typeface="+mn-lt"/>
              </a:rPr>
              <a:t>ρό</a:t>
            </a:r>
            <a:r>
              <a:rPr lang="en-US" sz="4800">
                <a:ea typeface="+mn-lt"/>
                <a:cs typeface="+mn-lt"/>
              </a:rPr>
              <a:t> </a:t>
            </a:r>
            <a:r>
              <a:rPr lang="en-US" sz="4800" err="1">
                <a:ea typeface="+mn-lt"/>
                <a:cs typeface="+mn-lt"/>
              </a:rPr>
              <a:t>νερό</a:t>
            </a:r>
            <a:r>
              <a:rPr lang="en-US" sz="4800">
                <a:ea typeface="+mn-lt"/>
                <a:cs typeface="+mn-lt"/>
              </a:rPr>
              <a:t> και </a:t>
            </a:r>
            <a:r>
              <a:rPr lang="en-US" sz="4800" err="1">
                <a:ea typeface="+mn-lt"/>
                <a:cs typeface="+mn-lt"/>
              </a:rPr>
              <a:t>σε</a:t>
            </a:r>
            <a:r>
              <a:rPr lang="en-US" sz="4800">
                <a:ea typeface="+mn-lt"/>
                <a:cs typeface="+mn-lt"/>
              </a:rPr>
              <a:t> </a:t>
            </a:r>
            <a:r>
              <a:rPr lang="en-US" sz="4800" err="1">
                <a:ea typeface="+mn-lt"/>
                <a:cs typeface="+mn-lt"/>
              </a:rPr>
              <a:t>όξινο</a:t>
            </a:r>
            <a:r>
              <a:rPr lang="en-US" sz="4800">
                <a:ea typeface="+mn-lt"/>
                <a:cs typeface="+mn-lt"/>
              </a:rPr>
              <a:t> </a:t>
            </a:r>
            <a:r>
              <a:rPr lang="en-US" sz="4800" err="1">
                <a:ea typeface="+mn-lt"/>
                <a:cs typeface="+mn-lt"/>
              </a:rPr>
              <a:t>διάλυμ</a:t>
            </a:r>
            <a:r>
              <a:rPr lang="en-US" sz="4800">
                <a:ea typeface="+mn-lt"/>
                <a:cs typeface="+mn-lt"/>
              </a:rPr>
              <a:t>α α</a:t>
            </a:r>
            <a:r>
              <a:rPr lang="en-US" sz="4800" err="1">
                <a:ea typeface="+mn-lt"/>
                <a:cs typeface="+mn-lt"/>
              </a:rPr>
              <a:t>ντίστοιχ</a:t>
            </a:r>
            <a:r>
              <a:rPr lang="en-US" sz="4800">
                <a:ea typeface="+mn-lt"/>
                <a:cs typeface="+mn-lt"/>
              </a:rPr>
              <a:t>α.</a:t>
            </a:r>
            <a:endParaRPr lang="en-US" sz="4800"/>
          </a:p>
          <a:p>
            <a:endParaRPr lang="en-US"/>
          </a:p>
        </p:txBody>
      </p:sp>
    </p:spTree>
    <p:extLst>
      <p:ext uri="{BB962C8B-B14F-4D97-AF65-F5344CB8AC3E}">
        <p14:creationId xmlns:p14="http://schemas.microsoft.com/office/powerpoint/2010/main" val="3541046704"/>
      </p:ext>
    </p:extLst>
  </p:cSld>
  <p:clrMapOvr>
    <a:masterClrMapping/>
  </p:clrMapOvr>
  <mc:AlternateContent xmlns:mc="http://schemas.openxmlformats.org/markup-compatibility/2006" xmlns:p14="http://schemas.microsoft.com/office/powerpoint/2010/main">
    <mc:Choice Requires="p14">
      <p:transition spd="slow" p14:dur="2000" advTm="53216"/>
    </mc:Choice>
    <mc:Fallback xmlns="">
      <p:transition spd="slow" advTm="532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0EFCA-B53E-3380-7C33-10610EDACD8F}"/>
              </a:ext>
            </a:extLst>
          </p:cNvPr>
          <p:cNvSpPr>
            <a:spLocks noGrp="1"/>
          </p:cNvSpPr>
          <p:nvPr>
            <p:ph type="title"/>
          </p:nvPr>
        </p:nvSpPr>
        <p:spPr>
          <a:xfrm>
            <a:off x="7443216" y="1600200"/>
            <a:ext cx="3931920" cy="2468880"/>
          </a:xfrm>
        </p:spPr>
        <p:txBody>
          <a:bodyPr/>
          <a:lstStyle/>
          <a:p>
            <a:r>
              <a:rPr lang="en-US"/>
              <a:t>ΕΙΚΟΝΙΚΟ ΠΕΙΡΑΜΑ ΜΕ ΥΔΡΟΧΛΩΡΙΚΟ ΟΞΥ ΑΡΑΙΟ ΚΑΙ ΔΕΙΚΤΗ</a:t>
            </a:r>
          </a:p>
        </p:txBody>
      </p:sp>
      <p:pic>
        <p:nvPicPr>
          <p:cNvPr id="4" name="Content Placeholder 3">
            <a:extLst>
              <a:ext uri="{FF2B5EF4-FFF2-40B4-BE49-F238E27FC236}">
                <a16:creationId xmlns:a16="http://schemas.microsoft.com/office/drawing/2014/main" id="{560466D8-44B9-2F1E-4C8B-51B7F86BE648}"/>
              </a:ext>
            </a:extLst>
          </p:cNvPr>
          <p:cNvPicPr>
            <a:picLocks noGrp="1" noChangeAspect="1"/>
          </p:cNvPicPr>
          <p:nvPr>
            <p:ph sz="quarter" idx="11"/>
          </p:nvPr>
        </p:nvPicPr>
        <p:blipFill>
          <a:blip r:embed="rId2"/>
          <a:srcRect r="-2" b="10152"/>
          <a:stretch>
            <a:fillRect/>
          </a:stretch>
        </p:blipFill>
        <p:spPr>
          <a:xfrm>
            <a:off x="1161288" y="292608"/>
            <a:ext cx="5358384" cy="6172200"/>
          </a:xfrm>
          <a:prstGeom prst="rect">
            <a:avLst/>
          </a:prstGeom>
          <a:noFill/>
        </p:spPr>
      </p:pic>
      <p:sp>
        <p:nvSpPr>
          <p:cNvPr id="11" name="Content Placeholder 3">
            <a:extLst>
              <a:ext uri="{FF2B5EF4-FFF2-40B4-BE49-F238E27FC236}">
                <a16:creationId xmlns:a16="http://schemas.microsoft.com/office/drawing/2014/main" id="{0B4E19EA-B9FD-5A3E-8748-90B3F7140154}"/>
              </a:ext>
            </a:extLst>
          </p:cNvPr>
          <p:cNvSpPr>
            <a:spLocks noGrp="1"/>
          </p:cNvSpPr>
          <p:nvPr>
            <p:ph sz="quarter" idx="10"/>
          </p:nvPr>
        </p:nvSpPr>
        <p:spPr>
          <a:xfrm>
            <a:off x="7443216" y="4206240"/>
            <a:ext cx="3931920" cy="2011680"/>
          </a:xfrm>
        </p:spPr>
        <p:txBody>
          <a:bodyPr vert="horz" lIns="91440" tIns="45720" rIns="91440" bIns="45720" rtlCol="0" anchor="t">
            <a:normAutofit/>
          </a:bodyPr>
          <a:lstStyle/>
          <a:p>
            <a:r>
              <a:rPr lang="en-US"/>
              <a:t>ΟΤΑΝ ΠΡΟΣΘΕΣΟΥΜΕ ΤΟ ΔΕΙΚΤΗ ΣΤΟ ΟΞΥ ΤΟ ΔΙΑΛΥΜΑ ΑΛΛΑΖΕΙ ΧΡΩΜΑ ΚΑΙ ΑΠΟ ΔΙΑΦΑΝΟ ΓΙΝΕΤΑΙ ΚΟΚΚΙΝΟ</a:t>
            </a:r>
          </a:p>
        </p:txBody>
      </p:sp>
    </p:spTree>
    <p:extLst>
      <p:ext uri="{BB962C8B-B14F-4D97-AF65-F5344CB8AC3E}">
        <p14:creationId xmlns:p14="http://schemas.microsoft.com/office/powerpoint/2010/main" val="3454571044"/>
      </p:ext>
    </p:extLst>
  </p:cSld>
  <p:clrMapOvr>
    <a:masterClrMapping/>
  </p:clrMapOvr>
  <mc:AlternateContent xmlns:mc="http://schemas.openxmlformats.org/markup-compatibility/2006" xmlns:p14="http://schemas.microsoft.com/office/powerpoint/2010/main">
    <mc:Choice Requires="p14">
      <p:transition spd="slow" p14:dur="2000" advTm="14080"/>
    </mc:Choice>
    <mc:Fallback xmlns="">
      <p:transition spd="slow" advTm="140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BD6833-D099-AB6F-8C8F-E9697DAF5FA3}"/>
              </a:ext>
            </a:extLst>
          </p:cNvPr>
          <p:cNvSpPr>
            <a:spLocks noGrp="1"/>
          </p:cNvSpPr>
          <p:nvPr>
            <p:ph type="title"/>
          </p:nvPr>
        </p:nvSpPr>
        <p:spPr>
          <a:xfrm>
            <a:off x="841248" y="548640"/>
            <a:ext cx="10515600" cy="1463040"/>
          </a:xfrm>
        </p:spPr>
        <p:txBody>
          <a:bodyPr/>
          <a:lstStyle/>
          <a:p>
            <a:r>
              <a:rPr lang="en-US"/>
              <a:t>ΕΠΙΔΡΑΣΗ ΟΞΕΩΝ ΣΕ ΑΝΘΡΑΚΙΚΑ ΑΛΑΤΑ</a:t>
            </a:r>
          </a:p>
        </p:txBody>
      </p:sp>
      <p:sp>
        <p:nvSpPr>
          <p:cNvPr id="11" name="Content Placeholder 2">
            <a:extLst>
              <a:ext uri="{FF2B5EF4-FFF2-40B4-BE49-F238E27FC236}">
                <a16:creationId xmlns:a16="http://schemas.microsoft.com/office/drawing/2014/main" id="{2D150479-FF80-48CC-0922-68EB2BADFF80}"/>
              </a:ext>
            </a:extLst>
          </p:cNvPr>
          <p:cNvSpPr>
            <a:spLocks noGrp="1"/>
          </p:cNvSpPr>
          <p:nvPr>
            <p:ph sz="quarter" idx="11"/>
          </p:nvPr>
        </p:nvSpPr>
        <p:spPr>
          <a:xfrm>
            <a:off x="841248" y="3429000"/>
            <a:ext cx="10515600" cy="2660904"/>
          </a:xfrm>
        </p:spPr>
        <p:txBody>
          <a:bodyPr>
            <a:normAutofit fontScale="25000" lnSpcReduction="20000"/>
          </a:bodyPr>
          <a:lstStyle/>
          <a:p>
            <a:r>
              <a:rPr lang="en-US" sz="4800">
                <a:ea typeface="+mn-lt"/>
                <a:cs typeface="+mn-lt"/>
              </a:rPr>
              <a:t>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α</a:t>
            </a:r>
            <a:r>
              <a:rPr lang="en-US" sz="4800" err="1">
                <a:ea typeface="+mn-lt"/>
                <a:cs typeface="+mn-lt"/>
              </a:rPr>
              <a:t>νθρ</a:t>
            </a:r>
            <a:r>
              <a:rPr lang="en-US" sz="4800">
                <a:ea typeface="+mn-lt"/>
                <a:cs typeface="+mn-lt"/>
              </a:rPr>
              <a:t>α</a:t>
            </a:r>
            <a:r>
              <a:rPr lang="en-US" sz="4800" err="1">
                <a:ea typeface="+mn-lt"/>
                <a:cs typeface="+mn-lt"/>
              </a:rPr>
              <a:t>κικά</a:t>
            </a:r>
            <a:r>
              <a:rPr lang="en-US" sz="4800">
                <a:ea typeface="+mn-lt"/>
                <a:cs typeface="+mn-lt"/>
              </a:rPr>
              <a:t> </a:t>
            </a:r>
            <a:r>
              <a:rPr lang="en-US" sz="4800" err="1">
                <a:ea typeface="+mn-lt"/>
                <a:cs typeface="+mn-lt"/>
              </a:rPr>
              <a:t>άλ</a:t>
            </a:r>
            <a:r>
              <a:rPr lang="en-US" sz="4800">
                <a:ea typeface="+mn-lt"/>
                <a:cs typeface="+mn-lt"/>
              </a:rPr>
              <a:t>ατα και τα </a:t>
            </a:r>
            <a:r>
              <a:rPr lang="en-US" sz="4800" err="1">
                <a:ea typeface="+mn-lt"/>
                <a:cs typeface="+mn-lt"/>
              </a:rPr>
              <a:t>δι</a:t>
            </a:r>
            <a:r>
              <a:rPr lang="en-US" sz="4800">
                <a:ea typeface="+mn-lt"/>
                <a:cs typeface="+mn-lt"/>
              </a:rPr>
              <a:t>ασπ</a:t>
            </a:r>
            <a:r>
              <a:rPr lang="en-US" sz="4800" err="1">
                <a:ea typeface="+mn-lt"/>
                <a:cs typeface="+mn-lt"/>
              </a:rPr>
              <a:t>ούν</a:t>
            </a:r>
            <a:r>
              <a:rPr lang="en-US" sz="4800">
                <a:ea typeface="+mn-lt"/>
                <a:cs typeface="+mn-lt"/>
              </a:rPr>
              <a:t>, </a:t>
            </a:r>
            <a:r>
              <a:rPr lang="en-US" sz="4800" err="1">
                <a:ea typeface="+mn-lt"/>
                <a:cs typeface="+mn-lt"/>
              </a:rPr>
              <a:t>ενώ</a:t>
            </a:r>
            <a:r>
              <a:rPr lang="en-US" sz="4800">
                <a:ea typeface="+mn-lt"/>
                <a:cs typeface="+mn-lt"/>
              </a:rPr>
              <a:t> τα</a:t>
            </a:r>
            <a:r>
              <a:rPr lang="en-US" sz="4800" err="1">
                <a:ea typeface="+mn-lt"/>
                <a:cs typeface="+mn-lt"/>
              </a:rPr>
              <a:t>υτόχρον</a:t>
            </a:r>
            <a:r>
              <a:rPr lang="en-US" sz="4800">
                <a:ea typeface="+mn-lt"/>
                <a:cs typeface="+mn-lt"/>
              </a:rPr>
              <a:t>α πα</a:t>
            </a:r>
            <a:r>
              <a:rPr lang="en-US" sz="4800" err="1">
                <a:ea typeface="+mn-lt"/>
                <a:cs typeface="+mn-lt"/>
              </a:rPr>
              <a:t>ράγετ</a:t>
            </a:r>
            <a:r>
              <a:rPr lang="en-US" sz="4800">
                <a:ea typeface="+mn-lt"/>
                <a:cs typeface="+mn-lt"/>
              </a:rPr>
              <a:t>αι α</a:t>
            </a:r>
            <a:r>
              <a:rPr lang="en-US" sz="4800" err="1">
                <a:ea typeface="+mn-lt"/>
                <a:cs typeface="+mn-lt"/>
              </a:rPr>
              <a:t>έριο</a:t>
            </a:r>
            <a:r>
              <a:rPr lang="en-US" sz="4800">
                <a:ea typeface="+mn-lt"/>
                <a:cs typeface="+mn-lt"/>
              </a:rPr>
              <a:t>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(CO₂).Η </a:t>
            </a:r>
            <a:r>
              <a:rPr lang="en-US" sz="4800" err="1">
                <a:ea typeface="+mn-lt"/>
                <a:cs typeface="+mn-lt"/>
              </a:rPr>
              <a:t>χημική</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π</a:t>
            </a:r>
            <a:r>
              <a:rPr lang="en-US" sz="4800" err="1">
                <a:ea typeface="+mn-lt"/>
                <a:cs typeface="+mn-lt"/>
              </a:rPr>
              <a:t>ου</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το</a:t>
            </a:r>
            <a:r>
              <a:rPr lang="en-US" sz="4800">
                <a:ea typeface="+mn-lt"/>
                <a:cs typeface="+mn-lt"/>
              </a:rPr>
              <a:t>π</a:t>
            </a:r>
            <a:r>
              <a:rPr lang="en-US" sz="4800" err="1">
                <a:ea typeface="+mn-lt"/>
                <a:cs typeface="+mn-lt"/>
              </a:rPr>
              <a:t>οιείτ</a:t>
            </a:r>
            <a:r>
              <a:rPr lang="en-US" sz="4800">
                <a:ea typeface="+mn-lt"/>
                <a:cs typeface="+mn-lt"/>
              </a:rPr>
              <a:t>αι </a:t>
            </a:r>
            <a:r>
              <a:rPr lang="en-US" sz="4800" err="1">
                <a:ea typeface="+mn-lt"/>
                <a:cs typeface="+mn-lt"/>
              </a:rPr>
              <a:t>είν</a:t>
            </a:r>
            <a:r>
              <a:rPr lang="en-US" sz="4800">
                <a:ea typeface="+mn-lt"/>
                <a:cs typeface="+mn-lt"/>
              </a:rPr>
              <a:t>αι:</a:t>
            </a:r>
            <a:endParaRPr lang="en-US" sz="4800"/>
          </a:p>
          <a:p>
            <a:r>
              <a:rPr lang="en-US" sz="4800" err="1">
                <a:ea typeface="+mn-lt"/>
                <a:cs typeface="+mn-lt"/>
              </a:rPr>
              <a:t>οξύ</a:t>
            </a:r>
            <a:r>
              <a:rPr lang="en-US" sz="4800">
                <a:ea typeface="+mn-lt"/>
                <a:cs typeface="+mn-lt"/>
              </a:rPr>
              <a:t> +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a:t>
            </a:r>
            <a:r>
              <a:rPr lang="en-US" sz="4800" err="1">
                <a:ea typeface="+mn-lt"/>
                <a:cs typeface="+mn-lt"/>
              </a:rPr>
              <a:t>άλ</a:t>
            </a:r>
            <a:r>
              <a:rPr lang="en-US" sz="4800">
                <a:ea typeface="+mn-lt"/>
                <a:cs typeface="+mn-lt"/>
              </a:rPr>
              <a:t>ας  →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(CO₂) ↑ + …</a:t>
            </a:r>
            <a:endParaRPr lang="en-US" sz="4800"/>
          </a:p>
          <a:p>
            <a:br>
              <a:rPr lang="en-US"/>
            </a:br>
            <a:endParaRPr lang="en-US" sz="4800"/>
          </a:p>
          <a:p>
            <a:r>
              <a:rPr lang="en-US" sz="4800" err="1">
                <a:ea typeface="+mn-lt"/>
                <a:cs typeface="+mn-lt"/>
              </a:rPr>
              <a:t>Ως</a:t>
            </a:r>
            <a:r>
              <a:rPr lang="en-US" sz="4800">
                <a:ea typeface="+mn-lt"/>
                <a:cs typeface="+mn-lt"/>
              </a:rPr>
              <a:t> </a:t>
            </a:r>
            <a:r>
              <a:rPr lang="en-US" sz="4800" err="1">
                <a:ea typeface="+mn-lt"/>
                <a:cs typeface="+mn-lt"/>
              </a:rPr>
              <a:t>οξέ</a:t>
            </a:r>
            <a:r>
              <a:rPr lang="en-US" sz="4800">
                <a:ea typeface="+mn-lt"/>
                <a:cs typeface="+mn-lt"/>
              </a:rPr>
              <a:t>α μπ</a:t>
            </a:r>
            <a:r>
              <a:rPr lang="en-US" sz="4800" err="1">
                <a:ea typeface="+mn-lt"/>
                <a:cs typeface="+mn-lt"/>
              </a:rPr>
              <a:t>ορούμε</a:t>
            </a:r>
            <a:r>
              <a:rPr lang="en-US" sz="4800">
                <a:ea typeface="+mn-lt"/>
                <a:cs typeface="+mn-lt"/>
              </a:rPr>
              <a:t> να </a:t>
            </a:r>
            <a:r>
              <a:rPr lang="en-US" sz="4800" err="1">
                <a:ea typeface="+mn-lt"/>
                <a:cs typeface="+mn-lt"/>
              </a:rPr>
              <a:t>χρησιμο</a:t>
            </a:r>
            <a:r>
              <a:rPr lang="en-US" sz="4800">
                <a:ea typeface="+mn-lt"/>
                <a:cs typeface="+mn-lt"/>
              </a:rPr>
              <a:t>π</a:t>
            </a:r>
            <a:r>
              <a:rPr lang="en-US" sz="4800" err="1">
                <a:ea typeface="+mn-lt"/>
                <a:cs typeface="+mn-lt"/>
              </a:rPr>
              <a:t>οιήσουμε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ξίδι</a:t>
            </a:r>
            <a:r>
              <a:rPr lang="en-US" sz="4800">
                <a:ea typeface="+mn-lt"/>
                <a:cs typeface="+mn-lt"/>
              </a:rPr>
              <a:t> (</a:t>
            </a:r>
            <a:r>
              <a:rPr lang="en-US" sz="4800" err="1">
                <a:ea typeface="+mn-lt"/>
                <a:cs typeface="+mn-lt"/>
              </a:rPr>
              <a:t>διάλυμ</a:t>
            </a:r>
            <a:r>
              <a:rPr lang="en-US" sz="4800">
                <a:ea typeface="+mn-lt"/>
                <a:cs typeface="+mn-lt"/>
              </a:rPr>
              <a:t>α CH₃COOH), </a:t>
            </a:r>
            <a:r>
              <a:rPr lang="en-US" sz="4800" err="1">
                <a:ea typeface="+mn-lt"/>
                <a:cs typeface="+mn-lt"/>
              </a:rPr>
              <a:t>το</a:t>
            </a:r>
            <a:r>
              <a:rPr lang="en-US" sz="4800">
                <a:ea typeface="+mn-lt"/>
                <a:cs typeface="+mn-lt"/>
              </a:rPr>
              <a:t> </a:t>
            </a:r>
            <a:r>
              <a:rPr lang="en-US" sz="4800" err="1">
                <a:ea typeface="+mn-lt"/>
                <a:cs typeface="+mn-lt"/>
              </a:rPr>
              <a:t>υδροχλώριο</a:t>
            </a:r>
            <a:r>
              <a:rPr lang="en-US" sz="4800">
                <a:ea typeface="+mn-lt"/>
                <a:cs typeface="+mn-lt"/>
              </a:rPr>
              <a:t> (HCl), </a:t>
            </a:r>
            <a:r>
              <a:rPr lang="en-US" sz="4800" err="1">
                <a:ea typeface="+mn-lt"/>
                <a:cs typeface="+mn-lt"/>
              </a:rPr>
              <a:t>το</a:t>
            </a:r>
            <a:r>
              <a:rPr lang="en-US" sz="4800">
                <a:ea typeface="+mn-lt"/>
                <a:cs typeface="+mn-lt"/>
              </a:rPr>
              <a:t> </a:t>
            </a:r>
            <a:r>
              <a:rPr lang="en-US" sz="4800" err="1">
                <a:ea typeface="+mn-lt"/>
                <a:cs typeface="+mn-lt"/>
              </a:rPr>
              <a:t>χυμό</a:t>
            </a:r>
            <a:r>
              <a:rPr lang="en-US" sz="4800">
                <a:ea typeface="+mn-lt"/>
                <a:cs typeface="+mn-lt"/>
              </a:rPr>
              <a:t> </a:t>
            </a:r>
            <a:r>
              <a:rPr lang="en-US" sz="4800" err="1">
                <a:ea typeface="+mn-lt"/>
                <a:cs typeface="+mn-lt"/>
              </a:rPr>
              <a:t>λεμονιού</a:t>
            </a:r>
            <a:r>
              <a:rPr lang="en-US" sz="4800">
                <a:ea typeface="+mn-lt"/>
                <a:cs typeface="+mn-lt"/>
              </a:rPr>
              <a:t> (π</a:t>
            </a:r>
            <a:r>
              <a:rPr lang="en-US" sz="4800" err="1">
                <a:ea typeface="+mn-lt"/>
                <a:cs typeface="+mn-lt"/>
              </a:rPr>
              <a:t>εριέχει</a:t>
            </a:r>
            <a:r>
              <a:rPr lang="en-US" sz="4800">
                <a:ea typeface="+mn-lt"/>
                <a:cs typeface="+mn-lt"/>
              </a:rPr>
              <a:t> </a:t>
            </a:r>
            <a:r>
              <a:rPr lang="en-US" sz="4800" err="1">
                <a:ea typeface="+mn-lt"/>
                <a:cs typeface="+mn-lt"/>
              </a:rPr>
              <a:t>κιτρικό</a:t>
            </a:r>
            <a:r>
              <a:rPr lang="en-US" sz="4800">
                <a:ea typeface="+mn-lt"/>
                <a:cs typeface="+mn-lt"/>
              </a:rPr>
              <a:t> </a:t>
            </a:r>
            <a:r>
              <a:rPr lang="en-US" sz="4800" err="1">
                <a:ea typeface="+mn-lt"/>
                <a:cs typeface="+mn-lt"/>
              </a:rPr>
              <a:t>οξύ</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 (H₂SO₄) </a:t>
            </a:r>
            <a:r>
              <a:rPr lang="en-US" sz="4800" err="1">
                <a:ea typeface="+mn-lt"/>
                <a:cs typeface="+mn-lt"/>
              </a:rPr>
              <a:t>κ.ά</a:t>
            </a:r>
            <a:r>
              <a:rPr lang="en-US" sz="4800">
                <a:ea typeface="+mn-lt"/>
                <a:cs typeface="+mn-lt"/>
              </a:rPr>
              <a:t>.</a:t>
            </a:r>
            <a:endParaRPr lang="en-US" sz="4800"/>
          </a:p>
          <a:p>
            <a:r>
              <a:rPr lang="en-US" sz="4800" err="1">
                <a:ea typeface="+mn-lt"/>
                <a:cs typeface="+mn-lt"/>
              </a:rPr>
              <a:t>Ορισμέν</a:t>
            </a:r>
            <a:r>
              <a:rPr lang="en-US" sz="4800">
                <a:ea typeface="+mn-lt"/>
                <a:cs typeface="+mn-lt"/>
              </a:rPr>
              <a:t>α α</a:t>
            </a:r>
            <a:r>
              <a:rPr lang="en-US" sz="4800" err="1">
                <a:ea typeface="+mn-lt"/>
                <a:cs typeface="+mn-lt"/>
              </a:rPr>
              <a:t>νθρ</a:t>
            </a:r>
            <a:r>
              <a:rPr lang="en-US" sz="4800">
                <a:ea typeface="+mn-lt"/>
                <a:cs typeface="+mn-lt"/>
              </a:rPr>
              <a:t>α</a:t>
            </a:r>
            <a:r>
              <a:rPr lang="en-US" sz="4800" err="1">
                <a:ea typeface="+mn-lt"/>
                <a:cs typeface="+mn-lt"/>
              </a:rPr>
              <a:t>κικά</a:t>
            </a:r>
            <a:r>
              <a:rPr lang="en-US" sz="4800">
                <a:ea typeface="+mn-lt"/>
                <a:cs typeface="+mn-lt"/>
              </a:rPr>
              <a:t> </a:t>
            </a:r>
            <a:r>
              <a:rPr lang="en-US" sz="4800" err="1">
                <a:ea typeface="+mn-lt"/>
                <a:cs typeface="+mn-lt"/>
              </a:rPr>
              <a:t>άλ</a:t>
            </a:r>
            <a:r>
              <a:rPr lang="en-US" sz="4800">
                <a:ea typeface="+mn-lt"/>
                <a:cs typeface="+mn-lt"/>
              </a:rPr>
              <a:t>ατα π</a:t>
            </a:r>
            <a:r>
              <a:rPr lang="en-US" sz="4800" err="1">
                <a:ea typeface="+mn-lt"/>
                <a:cs typeface="+mn-lt"/>
              </a:rPr>
              <a:t>ου</a:t>
            </a:r>
            <a:r>
              <a:rPr lang="en-US" sz="4800">
                <a:ea typeface="+mn-lt"/>
                <a:cs typeface="+mn-lt"/>
              </a:rPr>
              <a:t> </a:t>
            </a:r>
            <a:r>
              <a:rPr lang="en-US" sz="4800" err="1">
                <a:ea typeface="+mn-lt"/>
                <a:cs typeface="+mn-lt"/>
              </a:rPr>
              <a:t>χρησιμο</a:t>
            </a:r>
            <a:r>
              <a:rPr lang="en-US" sz="4800">
                <a:ea typeface="+mn-lt"/>
                <a:cs typeface="+mn-lt"/>
              </a:rPr>
              <a:t>π</a:t>
            </a:r>
            <a:r>
              <a:rPr lang="en-US" sz="4800" err="1">
                <a:ea typeface="+mn-lt"/>
                <a:cs typeface="+mn-lt"/>
              </a:rPr>
              <a:t>οιούμε</a:t>
            </a:r>
            <a:r>
              <a:rPr lang="en-US" sz="4800">
                <a:ea typeface="+mn-lt"/>
                <a:cs typeface="+mn-lt"/>
              </a:rPr>
              <a:t> </a:t>
            </a:r>
            <a:r>
              <a:rPr lang="en-US" sz="4800" err="1">
                <a:ea typeface="+mn-lt"/>
                <a:cs typeface="+mn-lt"/>
              </a:rPr>
              <a:t>είν</a:t>
            </a:r>
            <a:r>
              <a:rPr lang="en-US" sz="4800">
                <a:ea typeface="+mn-lt"/>
                <a:cs typeface="+mn-lt"/>
              </a:rPr>
              <a:t>αι η μα</a:t>
            </a:r>
            <a:r>
              <a:rPr lang="en-US" sz="4800" err="1">
                <a:ea typeface="+mn-lt"/>
                <a:cs typeface="+mn-lt"/>
              </a:rPr>
              <a:t>γειρική</a:t>
            </a:r>
            <a:r>
              <a:rPr lang="en-US" sz="4800">
                <a:ea typeface="+mn-lt"/>
                <a:cs typeface="+mn-lt"/>
              </a:rPr>
              <a:t> </a:t>
            </a:r>
            <a:r>
              <a:rPr lang="en-US" sz="4800" err="1">
                <a:ea typeface="+mn-lt"/>
                <a:cs typeface="+mn-lt"/>
              </a:rPr>
              <a:t>σόδ</a:t>
            </a:r>
            <a:r>
              <a:rPr lang="en-US" sz="4800">
                <a:ea typeface="+mn-lt"/>
                <a:cs typeface="+mn-lt"/>
              </a:rPr>
              <a:t>α (</a:t>
            </a:r>
            <a:r>
              <a:rPr lang="en-US" sz="4800" err="1">
                <a:ea typeface="+mn-lt"/>
                <a:cs typeface="+mn-lt"/>
              </a:rPr>
              <a:t>NaHCO</a:t>
            </a:r>
            <a:r>
              <a:rPr lang="en-US" sz="4800">
                <a:ea typeface="+mn-lt"/>
                <a:cs typeface="+mn-lt"/>
              </a:rPr>
              <a:t>₃), η </a:t>
            </a:r>
            <a:r>
              <a:rPr lang="en-US" sz="4800" err="1">
                <a:ea typeface="+mn-lt"/>
                <a:cs typeface="+mn-lt"/>
              </a:rPr>
              <a:t>σόδ</a:t>
            </a:r>
            <a:r>
              <a:rPr lang="en-US" sz="4800">
                <a:ea typeface="+mn-lt"/>
                <a:cs typeface="+mn-lt"/>
              </a:rPr>
              <a:t>α π</a:t>
            </a:r>
            <a:r>
              <a:rPr lang="en-US" sz="4800" err="1">
                <a:ea typeface="+mn-lt"/>
                <a:cs typeface="+mn-lt"/>
              </a:rPr>
              <a:t>λυσίμ</a:t>
            </a:r>
            <a:r>
              <a:rPr lang="en-US" sz="4800">
                <a:ea typeface="+mn-lt"/>
                <a:cs typeface="+mn-lt"/>
              </a:rPr>
              <a:t>α</a:t>
            </a:r>
            <a:r>
              <a:rPr lang="en-US" sz="4800" err="1">
                <a:ea typeface="+mn-lt"/>
                <a:cs typeface="+mn-lt"/>
              </a:rPr>
              <a:t>τος</a:t>
            </a:r>
            <a:r>
              <a:rPr lang="en-US" sz="4800">
                <a:ea typeface="+mn-lt"/>
                <a:cs typeface="+mn-lt"/>
              </a:rPr>
              <a:t> (</a:t>
            </a:r>
            <a:r>
              <a:rPr lang="en-US" sz="4800" err="1">
                <a:ea typeface="+mn-lt"/>
                <a:cs typeface="+mn-lt"/>
              </a:rPr>
              <a:t>Na₂CO</a:t>
            </a:r>
            <a:r>
              <a:rPr lang="en-US" sz="4800">
                <a:ea typeface="+mn-lt"/>
                <a:cs typeface="+mn-lt"/>
              </a:rPr>
              <a:t>₃) και </a:t>
            </a:r>
            <a:r>
              <a:rPr lang="en-US" sz="4800" err="1">
                <a:ea typeface="+mn-lt"/>
                <a:cs typeface="+mn-lt"/>
              </a:rPr>
              <a:t>το</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ασβ</a:t>
            </a:r>
            <a:r>
              <a:rPr lang="en-US" sz="4800" err="1">
                <a:ea typeface="+mn-lt"/>
                <a:cs typeface="+mn-lt"/>
              </a:rPr>
              <a:t>έστιο</a:t>
            </a:r>
            <a:r>
              <a:rPr lang="en-US" sz="4800">
                <a:ea typeface="+mn-lt"/>
                <a:cs typeface="+mn-lt"/>
              </a:rPr>
              <a:t> (</a:t>
            </a:r>
            <a:r>
              <a:rPr lang="en-US" sz="4800" err="1">
                <a:ea typeface="+mn-lt"/>
                <a:cs typeface="+mn-lt"/>
              </a:rPr>
              <a:t>CaCO</a:t>
            </a:r>
            <a:r>
              <a:rPr lang="en-US" sz="4800">
                <a:ea typeface="+mn-lt"/>
                <a:cs typeface="+mn-lt"/>
              </a:rPr>
              <a:t>₃).</a:t>
            </a:r>
            <a:endParaRPr lang="en-US" sz="4800"/>
          </a:p>
          <a:p>
            <a:br>
              <a:rPr lang="en-US"/>
            </a:br>
            <a:endParaRPr lang="en-US" sz="4800"/>
          </a:p>
          <a:p>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CaCO</a:t>
            </a:r>
            <a:r>
              <a:rPr lang="en-US" sz="4800">
                <a:ea typeface="+mn-lt"/>
                <a:cs typeface="+mn-lt"/>
              </a:rPr>
              <a:t>₃ </a:t>
            </a:r>
            <a:r>
              <a:rPr lang="en-US" sz="4800" err="1">
                <a:ea typeface="+mn-lt"/>
                <a:cs typeface="+mn-lt"/>
              </a:rPr>
              <a:t>είν</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κύριο</a:t>
            </a:r>
            <a:r>
              <a:rPr lang="en-US" sz="4800">
                <a:ea typeface="+mn-lt"/>
                <a:cs typeface="+mn-lt"/>
              </a:rPr>
              <a:t> </a:t>
            </a:r>
            <a:r>
              <a:rPr lang="en-US" sz="4800" err="1">
                <a:ea typeface="+mn-lt"/>
                <a:cs typeface="+mn-lt"/>
              </a:rPr>
              <a:t>συστ</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μάρμ</a:t>
            </a:r>
            <a:r>
              <a:rPr lang="en-US" sz="4800">
                <a:ea typeface="+mn-lt"/>
                <a:cs typeface="+mn-lt"/>
              </a:rPr>
              <a:t>α</a:t>
            </a:r>
            <a:r>
              <a:rPr lang="en-US" sz="4800" err="1">
                <a:ea typeface="+mn-lt"/>
                <a:cs typeface="+mn-lt"/>
              </a:rPr>
              <a:t>ρο</a:t>
            </a:r>
            <a:r>
              <a:rPr lang="en-US" sz="4800">
                <a:ea typeface="+mn-lt"/>
                <a:cs typeface="+mn-lt"/>
              </a:rPr>
              <a:t>, </a:t>
            </a:r>
            <a:r>
              <a:rPr lang="en-US" sz="4800" err="1">
                <a:ea typeface="+mn-lt"/>
                <a:cs typeface="+mn-lt"/>
              </a:rPr>
              <a:t>στην</a:t>
            </a:r>
            <a:r>
              <a:rPr lang="en-US" sz="4800">
                <a:ea typeface="+mn-lt"/>
                <a:cs typeface="+mn-lt"/>
              </a:rPr>
              <a:t> </a:t>
            </a:r>
            <a:r>
              <a:rPr lang="en-US" sz="4800" err="1">
                <a:ea typeface="+mn-lt"/>
                <a:cs typeface="+mn-lt"/>
              </a:rPr>
              <a:t>κιμωλί</a:t>
            </a:r>
            <a:r>
              <a:rPr lang="en-US" sz="4800">
                <a:ea typeface="+mn-lt"/>
                <a:cs typeface="+mn-lt"/>
              </a:rPr>
              <a:t>α, </a:t>
            </a:r>
            <a:r>
              <a:rPr lang="en-US" sz="4800" err="1">
                <a:ea typeface="+mn-lt"/>
                <a:cs typeface="+mn-lt"/>
              </a:rPr>
              <a:t>στο</a:t>
            </a:r>
            <a:r>
              <a:rPr lang="en-US" sz="4800">
                <a:ea typeface="+mn-lt"/>
                <a:cs typeface="+mn-lt"/>
              </a:rPr>
              <a:t> </a:t>
            </a:r>
            <a:r>
              <a:rPr lang="en-US" sz="4800" err="1">
                <a:ea typeface="+mn-lt"/>
                <a:cs typeface="+mn-lt"/>
              </a:rPr>
              <a:t>κέλυφος</a:t>
            </a:r>
            <a:r>
              <a:rPr lang="en-US" sz="4800">
                <a:ea typeface="+mn-lt"/>
                <a:cs typeface="+mn-lt"/>
              </a:rPr>
              <a:t> </a:t>
            </a:r>
            <a:r>
              <a:rPr lang="en-US" sz="4800" err="1">
                <a:ea typeface="+mn-lt"/>
                <a:cs typeface="+mn-lt"/>
              </a:rPr>
              <a:t>ενός</a:t>
            </a:r>
            <a:r>
              <a:rPr lang="en-US" sz="4800">
                <a:ea typeface="+mn-lt"/>
                <a:cs typeface="+mn-lt"/>
              </a:rPr>
              <a:t> α</a:t>
            </a:r>
            <a:r>
              <a:rPr lang="en-US" sz="4800" err="1">
                <a:ea typeface="+mn-lt"/>
                <a:cs typeface="+mn-lt"/>
              </a:rPr>
              <a:t>υγού</a:t>
            </a:r>
            <a:r>
              <a:rPr lang="en-US" sz="4800">
                <a:ea typeface="+mn-lt"/>
                <a:cs typeface="+mn-lt"/>
              </a:rPr>
              <a:t> ή σ’ </a:t>
            </a:r>
            <a:r>
              <a:rPr lang="en-US" sz="4800" err="1">
                <a:ea typeface="+mn-lt"/>
                <a:cs typeface="+mn-lt"/>
              </a:rPr>
              <a:t>έν</a:t>
            </a:r>
            <a:r>
              <a:rPr lang="en-US" sz="4800">
                <a:ea typeface="+mn-lt"/>
                <a:cs typeface="+mn-lt"/>
              </a:rPr>
              <a:t>α </a:t>
            </a:r>
            <a:r>
              <a:rPr lang="en-US" sz="4800" err="1">
                <a:ea typeface="+mn-lt"/>
                <a:cs typeface="+mn-lt"/>
              </a:rPr>
              <a:t>όστρ</a:t>
            </a:r>
            <a:r>
              <a:rPr lang="en-US" sz="4800">
                <a:ea typeface="+mn-lt"/>
                <a:cs typeface="+mn-lt"/>
              </a:rPr>
              <a:t>α</a:t>
            </a:r>
            <a:r>
              <a:rPr lang="en-US" sz="4800" err="1">
                <a:ea typeface="+mn-lt"/>
                <a:cs typeface="+mn-lt"/>
              </a:rPr>
              <a:t>κο</a:t>
            </a:r>
            <a:r>
              <a:rPr lang="en-US" sz="4800">
                <a:ea typeface="+mn-lt"/>
                <a:cs typeface="+mn-lt"/>
              </a:rPr>
              <a:t>.</a:t>
            </a:r>
            <a:endParaRPr lang="en-US" sz="4800"/>
          </a:p>
          <a:p>
            <a:endParaRPr lang="en-US"/>
          </a:p>
        </p:txBody>
      </p:sp>
    </p:spTree>
    <p:extLst>
      <p:ext uri="{BB962C8B-B14F-4D97-AF65-F5344CB8AC3E}">
        <p14:creationId xmlns:p14="http://schemas.microsoft.com/office/powerpoint/2010/main" val="2416514887"/>
      </p:ext>
    </p:extLst>
  </p:cSld>
  <p:clrMapOvr>
    <a:masterClrMapping/>
  </p:clrMapOvr>
  <mc:AlternateContent xmlns:mc="http://schemas.openxmlformats.org/markup-compatibility/2006" xmlns:p14="http://schemas.microsoft.com/office/powerpoint/2010/main">
    <mc:Choice Requires="p14">
      <p:transition spd="slow" p14:dur="2000" advTm="42496"/>
    </mc:Choice>
    <mc:Fallback xmlns="">
      <p:transition spd="slow" advTm="424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F28A-F63B-4007-E48E-A25CBDE3F4D3}"/>
              </a:ext>
            </a:extLst>
          </p:cNvPr>
          <p:cNvSpPr>
            <a:spLocks noGrp="1"/>
          </p:cNvSpPr>
          <p:nvPr>
            <p:ph type="title"/>
          </p:nvPr>
        </p:nvSpPr>
        <p:spPr/>
        <p:txBody>
          <a:bodyPr/>
          <a:lstStyle/>
          <a:p>
            <a:r>
              <a:rPr lang="en-US" b="0">
                <a:ea typeface="+mj-lt"/>
                <a:cs typeface="+mj-lt"/>
              </a:rPr>
              <a:t>Παράδειγμα</a:t>
            </a:r>
            <a:endParaRPr lang="en-US"/>
          </a:p>
          <a:p>
            <a:endParaRPr lang="en-US"/>
          </a:p>
        </p:txBody>
      </p:sp>
      <p:sp>
        <p:nvSpPr>
          <p:cNvPr id="3" name="Content Placeholder 2">
            <a:extLst>
              <a:ext uri="{FF2B5EF4-FFF2-40B4-BE49-F238E27FC236}">
                <a16:creationId xmlns:a16="http://schemas.microsoft.com/office/drawing/2014/main" id="{41D54D44-4287-11BB-EB0C-6FA163DC7D50}"/>
              </a:ext>
            </a:extLst>
          </p:cNvPr>
          <p:cNvSpPr>
            <a:spLocks noGrp="1"/>
          </p:cNvSpPr>
          <p:nvPr>
            <p:ph sz="quarter" idx="11"/>
          </p:nvPr>
        </p:nvSpPr>
        <p:spPr/>
        <p:txBody>
          <a:bodyPr>
            <a:normAutofit fontScale="25000" lnSpcReduction="20000"/>
          </a:bodyPr>
          <a:lstStyle/>
          <a:p>
            <a:r>
              <a:rPr lang="en-US" sz="4800" err="1">
                <a:ea typeface="+mn-lt"/>
                <a:cs typeface="+mn-lt"/>
              </a:rPr>
              <a:t>CaCO</a:t>
            </a:r>
            <a:r>
              <a:rPr lang="en-US" sz="4800">
                <a:ea typeface="+mn-lt"/>
                <a:cs typeface="+mn-lt"/>
              </a:rPr>
              <a:t>₃ (s) + 2HCl_{(aq)} → </a:t>
            </a:r>
            <a:r>
              <a:rPr lang="en-US" sz="4800" err="1">
                <a:ea typeface="+mn-lt"/>
                <a:cs typeface="+mn-lt"/>
              </a:rPr>
              <a:t>CaCl</a:t>
            </a:r>
            <a:r>
              <a:rPr lang="en-US" sz="4800">
                <a:ea typeface="+mn-lt"/>
                <a:cs typeface="+mn-lt"/>
              </a:rPr>
              <a:t>₂_{(aq)} + H₂O_{(ℓ)} + CO₂_{(g)} ↑</a:t>
            </a:r>
            <a:endParaRPr lang="en-US" sz="4800"/>
          </a:p>
          <a:p>
            <a:r>
              <a:rPr lang="en-US" sz="4800" err="1">
                <a:ea typeface="+mn-lt"/>
                <a:cs typeface="+mn-lt"/>
              </a:rPr>
              <a:t>Άλλες</a:t>
            </a:r>
            <a:r>
              <a:rPr lang="en-US" sz="4800">
                <a:ea typeface="+mn-lt"/>
                <a:cs typeface="+mn-lt"/>
              </a:rPr>
              <a:t> α</a:t>
            </a:r>
            <a:r>
              <a:rPr lang="en-US" sz="4800" err="1">
                <a:ea typeface="+mn-lt"/>
                <a:cs typeface="+mn-lt"/>
              </a:rPr>
              <a:t>ντιδράσεις</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κικών</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οξέ</a:t>
            </a:r>
            <a:r>
              <a:rPr lang="en-US" sz="4800">
                <a:ea typeface="+mn-lt"/>
                <a:cs typeface="+mn-lt"/>
              </a:rPr>
              <a:t>α:</a:t>
            </a:r>
            <a:endParaRPr lang="en-US" sz="4800"/>
          </a:p>
          <a:p>
            <a:br>
              <a:rPr lang="en-US"/>
            </a:br>
            <a:r>
              <a:rPr lang="en-US" sz="4800" err="1">
                <a:ea typeface="+mn-lt"/>
                <a:cs typeface="+mn-lt"/>
              </a:rPr>
              <a:t>Na₂CO</a:t>
            </a:r>
            <a:r>
              <a:rPr lang="en-US" sz="4800">
                <a:ea typeface="+mn-lt"/>
                <a:cs typeface="+mn-lt"/>
              </a:rPr>
              <a:t>₃ (s) + H₂SO₄ (aq) → </a:t>
            </a:r>
            <a:r>
              <a:rPr lang="en-US" sz="4800" err="1">
                <a:ea typeface="+mn-lt"/>
                <a:cs typeface="+mn-lt"/>
              </a:rPr>
              <a:t>Na₂SO</a:t>
            </a:r>
            <a:r>
              <a:rPr lang="en-US" sz="4800">
                <a:ea typeface="+mn-lt"/>
                <a:cs typeface="+mn-lt"/>
              </a:rPr>
              <a:t>₄ (aq) + H₂O_{(ℓ)} + CO₂_{(g)} ↑</a:t>
            </a:r>
            <a:endParaRPr lang="en-US" sz="4800"/>
          </a:p>
          <a:p>
            <a:br>
              <a:rPr lang="en-US"/>
            </a:br>
            <a:r>
              <a:rPr lang="en-US" sz="4800" err="1">
                <a:ea typeface="+mn-lt"/>
                <a:cs typeface="+mn-lt"/>
              </a:rPr>
              <a:t>NaHCO</a:t>
            </a:r>
            <a:r>
              <a:rPr lang="en-US" sz="4800">
                <a:ea typeface="+mn-lt"/>
                <a:cs typeface="+mn-lt"/>
              </a:rPr>
              <a:t>₃ (s) + CH₃COOH (aq) → </a:t>
            </a:r>
            <a:r>
              <a:rPr lang="en-US" sz="4800" err="1">
                <a:ea typeface="+mn-lt"/>
                <a:cs typeface="+mn-lt"/>
              </a:rPr>
              <a:t>CH₃COONa</a:t>
            </a:r>
            <a:r>
              <a:rPr lang="en-US" sz="4800">
                <a:ea typeface="+mn-lt"/>
                <a:cs typeface="+mn-lt"/>
              </a:rPr>
              <a:t> (aq) + H₂O_{(ℓ)} + CO₂_{(g)} ↑</a:t>
            </a:r>
            <a:endParaRPr lang="en-US" sz="4800"/>
          </a:p>
          <a:p>
            <a:r>
              <a:rPr lang="en-US" sz="4800"/>
              <a:t>(ΟΞΙΝΟ ΑΝΘΡΑΚΙΚΟ ΝΑΤΡΙΟ)</a:t>
            </a:r>
          </a:p>
          <a:p>
            <a:r>
              <a:rPr lang="en-US" sz="4800" err="1">
                <a:ea typeface="+mn-lt"/>
                <a:cs typeface="+mn-lt"/>
              </a:rPr>
              <a:t>Το</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π</a:t>
            </a:r>
            <a:r>
              <a:rPr lang="en-US" sz="4800" err="1">
                <a:ea typeface="+mn-lt"/>
                <a:cs typeface="+mn-lt"/>
              </a:rPr>
              <a:t>ου</a:t>
            </a:r>
            <a:r>
              <a:rPr lang="en-US" sz="4800">
                <a:ea typeface="+mn-lt"/>
                <a:cs typeface="+mn-lt"/>
              </a:rPr>
              <a:t> </a:t>
            </a:r>
            <a:r>
              <a:rPr lang="en-US" sz="4800" err="1">
                <a:ea typeface="+mn-lt"/>
                <a:cs typeface="+mn-lt"/>
              </a:rPr>
              <a:t>ελευθερώνετ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μορφή</a:t>
            </a:r>
            <a:r>
              <a:rPr lang="en-US" sz="4800">
                <a:ea typeface="+mn-lt"/>
                <a:cs typeface="+mn-lt"/>
              </a:rPr>
              <a:t> </a:t>
            </a:r>
            <a:r>
              <a:rPr lang="en-US" sz="4800" err="1">
                <a:ea typeface="+mn-lt"/>
                <a:cs typeface="+mn-lt"/>
              </a:rPr>
              <a:t>φυσ</a:t>
            </a:r>
            <a:r>
              <a:rPr lang="en-US" sz="4800">
                <a:ea typeface="+mn-lt"/>
                <a:cs typeface="+mn-lt"/>
              </a:rPr>
              <a:t>α</a:t>
            </a:r>
            <a:r>
              <a:rPr lang="en-US" sz="4800" err="1">
                <a:ea typeface="+mn-lt"/>
                <a:cs typeface="+mn-lt"/>
              </a:rPr>
              <a:t>λίδων</a:t>
            </a:r>
            <a:r>
              <a:rPr lang="en-US" sz="4800">
                <a:ea typeface="+mn-lt"/>
                <a:cs typeface="+mn-lt"/>
              </a:rPr>
              <a:t> α</a:t>
            </a:r>
            <a:r>
              <a:rPr lang="en-US" sz="4800" err="1">
                <a:ea typeface="+mn-lt"/>
                <a:cs typeface="+mn-lt"/>
              </a:rPr>
              <a:t>νιχνεύετ</a:t>
            </a:r>
            <a:r>
              <a:rPr lang="en-US" sz="4800">
                <a:ea typeface="+mn-lt"/>
                <a:cs typeface="+mn-lt"/>
              </a:rPr>
              <a:t>αι από </a:t>
            </a:r>
            <a:r>
              <a:rPr lang="en-US" sz="4800" err="1">
                <a:ea typeface="+mn-lt"/>
                <a:cs typeface="+mn-lt"/>
              </a:rPr>
              <a:t>τη</a:t>
            </a:r>
            <a:r>
              <a:rPr lang="en-US" sz="4800">
                <a:ea typeface="+mn-lt"/>
                <a:cs typeface="+mn-lt"/>
              </a:rPr>
              <a:t> χαρα</a:t>
            </a:r>
            <a:r>
              <a:rPr lang="en-US" sz="4800" err="1">
                <a:ea typeface="+mn-lt"/>
                <a:cs typeface="+mn-lt"/>
              </a:rPr>
              <a:t>κτηριστική</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ιδιότητ</a:t>
            </a:r>
            <a:r>
              <a:rPr lang="en-US" sz="4800">
                <a:ea typeface="+mn-lt"/>
                <a:cs typeface="+mn-lt"/>
              </a:rPr>
              <a:t>α να </a:t>
            </a:r>
            <a:r>
              <a:rPr lang="en-US" sz="4800" err="1">
                <a:ea typeface="+mn-lt"/>
                <a:cs typeface="+mn-lt"/>
              </a:rPr>
              <a:t>θολώνει</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υγές</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του</a:t>
            </a:r>
            <a:r>
              <a:rPr lang="en-US" sz="4800">
                <a:ea typeface="+mn-lt"/>
                <a:cs typeface="+mn-lt"/>
              </a:rPr>
              <a:t> ασβ</a:t>
            </a:r>
            <a:r>
              <a:rPr lang="en-US" sz="4800" err="1">
                <a:ea typeface="+mn-lt"/>
                <a:cs typeface="+mn-lt"/>
              </a:rPr>
              <a:t>εστόνερου</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διάλυμ</a:t>
            </a:r>
            <a:r>
              <a:rPr lang="en-US" sz="4800">
                <a:ea typeface="+mn-lt"/>
                <a:cs typeface="+mn-lt"/>
              </a:rPr>
              <a:t>α Ca(OH)₂). Η </a:t>
            </a:r>
            <a:r>
              <a:rPr lang="en-US" sz="4800" err="1">
                <a:ea typeface="+mn-lt"/>
                <a:cs typeface="+mn-lt"/>
              </a:rPr>
              <a:t>χημική</a:t>
            </a:r>
            <a:r>
              <a:rPr lang="en-US" sz="4800">
                <a:ea typeface="+mn-lt"/>
                <a:cs typeface="+mn-lt"/>
              </a:rPr>
              <a:t> </a:t>
            </a:r>
            <a:r>
              <a:rPr lang="en-US" sz="4800" err="1">
                <a:ea typeface="+mn-lt"/>
                <a:cs typeface="+mn-lt"/>
              </a:rPr>
              <a:t>εξίσωση</a:t>
            </a:r>
            <a:r>
              <a:rPr lang="en-US" sz="4800">
                <a:ea typeface="+mn-lt"/>
                <a:cs typeface="+mn-lt"/>
              </a:rPr>
              <a:t> </a:t>
            </a:r>
            <a:r>
              <a:rPr lang="en-US" sz="4800" err="1">
                <a:ea typeface="+mn-lt"/>
                <a:cs typeface="+mn-lt"/>
              </a:rPr>
              <a:t>της</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σης</a:t>
            </a:r>
            <a:r>
              <a:rPr lang="en-US" sz="4800">
                <a:ea typeface="+mn-lt"/>
                <a:cs typeface="+mn-lt"/>
              </a:rPr>
              <a:t> π</a:t>
            </a:r>
            <a:r>
              <a:rPr lang="en-US" sz="4800" err="1">
                <a:ea typeface="+mn-lt"/>
                <a:cs typeface="+mn-lt"/>
              </a:rPr>
              <a:t>ου</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το</a:t>
            </a:r>
            <a:r>
              <a:rPr lang="en-US" sz="4800">
                <a:ea typeface="+mn-lt"/>
                <a:cs typeface="+mn-lt"/>
              </a:rPr>
              <a:t>π</a:t>
            </a:r>
            <a:r>
              <a:rPr lang="en-US" sz="4800" err="1">
                <a:ea typeface="+mn-lt"/>
                <a:cs typeface="+mn-lt"/>
              </a:rPr>
              <a:t>οιείτ</a:t>
            </a:r>
            <a:r>
              <a:rPr lang="en-US" sz="4800">
                <a:ea typeface="+mn-lt"/>
                <a:cs typeface="+mn-lt"/>
              </a:rPr>
              <a:t>αι </a:t>
            </a:r>
            <a:r>
              <a:rPr lang="en-US" sz="4800" err="1">
                <a:ea typeface="+mn-lt"/>
                <a:cs typeface="+mn-lt"/>
              </a:rPr>
              <a:t>είν</a:t>
            </a:r>
            <a:r>
              <a:rPr lang="en-US" sz="4800">
                <a:ea typeface="+mn-lt"/>
                <a:cs typeface="+mn-lt"/>
              </a:rPr>
              <a:t>αι:</a:t>
            </a:r>
            <a:endParaRPr lang="en-US" sz="4800"/>
          </a:p>
          <a:p>
            <a:br>
              <a:rPr lang="en-US"/>
            </a:br>
            <a:r>
              <a:rPr lang="en-US" sz="4800">
                <a:ea typeface="+mn-lt"/>
                <a:cs typeface="+mn-lt"/>
              </a:rPr>
              <a:t>Ca(OH)₂ (aq) + CO₂ (g) → </a:t>
            </a:r>
            <a:r>
              <a:rPr lang="en-US" sz="4800" err="1">
                <a:ea typeface="+mn-lt"/>
                <a:cs typeface="+mn-lt"/>
              </a:rPr>
              <a:t>CaCO</a:t>
            </a:r>
            <a:r>
              <a:rPr lang="en-US" sz="4800">
                <a:ea typeface="+mn-lt"/>
                <a:cs typeface="+mn-lt"/>
              </a:rPr>
              <a:t>₃ (s) + H₂O_{(ℓ)}</a:t>
            </a:r>
            <a:endParaRPr lang="en-US" sz="4800"/>
          </a:p>
          <a:p>
            <a:br>
              <a:rPr lang="en-US"/>
            </a:br>
            <a:endParaRPr lang="en-US" sz="4800"/>
          </a:p>
          <a:p>
            <a:r>
              <a:rPr lang="en-US" sz="4800" err="1">
                <a:ea typeface="+mn-lt"/>
                <a:cs typeface="+mn-lt"/>
              </a:rPr>
              <a:t>Το</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ασβ</a:t>
            </a:r>
            <a:r>
              <a:rPr lang="en-US" sz="4800" err="1">
                <a:ea typeface="+mn-lt"/>
                <a:cs typeface="+mn-lt"/>
              </a:rPr>
              <a:t>έστιο</a:t>
            </a:r>
            <a:r>
              <a:rPr lang="en-US" sz="4800">
                <a:ea typeface="+mn-lt"/>
                <a:cs typeface="+mn-lt"/>
              </a:rPr>
              <a:t> (</a:t>
            </a:r>
            <a:r>
              <a:rPr lang="en-US" sz="4800" err="1">
                <a:ea typeface="+mn-lt"/>
                <a:cs typeface="+mn-lt"/>
              </a:rPr>
              <a:t>CaCO</a:t>
            </a:r>
            <a:r>
              <a:rPr lang="en-US" sz="4800">
                <a:ea typeface="+mn-lt"/>
                <a:cs typeface="+mn-lt"/>
              </a:rPr>
              <a:t>₃) π</a:t>
            </a:r>
            <a:r>
              <a:rPr lang="en-US" sz="4800" err="1">
                <a:ea typeface="+mn-lt"/>
                <a:cs typeface="+mn-lt"/>
              </a:rPr>
              <a:t>ου</a:t>
            </a:r>
            <a:r>
              <a:rPr lang="en-US" sz="4800">
                <a:ea typeface="+mn-lt"/>
                <a:cs typeface="+mn-lt"/>
              </a:rPr>
              <a:t> πα</a:t>
            </a:r>
            <a:r>
              <a:rPr lang="en-US" sz="4800" err="1">
                <a:ea typeface="+mn-lt"/>
                <a:cs typeface="+mn-lt"/>
              </a:rPr>
              <a:t>ράγετ</a:t>
            </a:r>
            <a:r>
              <a:rPr lang="en-US" sz="4800">
                <a:ea typeface="+mn-lt"/>
                <a:cs typeface="+mn-lt"/>
              </a:rPr>
              <a:t>αι </a:t>
            </a:r>
            <a:r>
              <a:rPr lang="en-US" sz="4800" err="1">
                <a:ea typeface="+mn-lt"/>
                <a:cs typeface="+mn-lt"/>
              </a:rPr>
              <a:t>είν</a:t>
            </a:r>
            <a:r>
              <a:rPr lang="en-US" sz="4800">
                <a:ea typeface="+mn-lt"/>
                <a:cs typeface="+mn-lt"/>
              </a:rPr>
              <a:t>αι </a:t>
            </a:r>
            <a:r>
              <a:rPr lang="en-US" sz="4800" err="1">
                <a:ea typeface="+mn-lt"/>
                <a:cs typeface="+mn-lt"/>
              </a:rPr>
              <a:t>λευκό</a:t>
            </a:r>
            <a:r>
              <a:rPr lang="en-US" sz="4800">
                <a:ea typeface="+mn-lt"/>
                <a:cs typeface="+mn-lt"/>
              </a:rPr>
              <a:t> </a:t>
            </a:r>
            <a:r>
              <a:rPr lang="en-US" sz="4800" err="1">
                <a:ea typeface="+mn-lt"/>
                <a:cs typeface="+mn-lt"/>
              </a:rPr>
              <a:t>στερεό</a:t>
            </a:r>
            <a:r>
              <a:rPr lang="en-US" sz="4800">
                <a:ea typeface="+mn-lt"/>
                <a:cs typeface="+mn-lt"/>
              </a:rPr>
              <a:t>, </a:t>
            </a:r>
            <a:r>
              <a:rPr lang="en-US" sz="4800" err="1">
                <a:ea typeface="+mn-lt"/>
                <a:cs typeface="+mn-lt"/>
              </a:rPr>
              <a:t>δυσδιάλυτο</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ίζημ</a:t>
            </a:r>
            <a:r>
              <a:rPr lang="en-US" sz="4800">
                <a:ea typeface="+mn-lt"/>
                <a:cs typeface="+mn-lt"/>
              </a:rPr>
              <a:t>α). </a:t>
            </a:r>
            <a:r>
              <a:rPr lang="en-US" sz="4800" err="1">
                <a:ea typeface="+mn-lt"/>
                <a:cs typeface="+mn-lt"/>
              </a:rPr>
              <a:t>Γι</a:t>
            </a:r>
            <a:r>
              <a:rPr lang="en-US" sz="4800">
                <a:ea typeface="+mn-lt"/>
                <a:cs typeface="+mn-lt"/>
              </a:rPr>
              <a:t>’ α</a:t>
            </a:r>
            <a:r>
              <a:rPr lang="en-US" sz="4800" err="1">
                <a:ea typeface="+mn-lt"/>
                <a:cs typeface="+mn-lt"/>
              </a:rPr>
              <a:t>υτό</a:t>
            </a:r>
            <a:r>
              <a:rPr lang="en-US" sz="4800">
                <a:ea typeface="+mn-lt"/>
                <a:cs typeface="+mn-lt"/>
              </a:rPr>
              <a:t> </a:t>
            </a:r>
            <a:r>
              <a:rPr lang="en-US" sz="4800" err="1">
                <a:ea typeface="+mn-lt"/>
                <a:cs typeface="+mn-lt"/>
              </a:rPr>
              <a:t>θολώνει</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διάλυμ</a:t>
            </a:r>
            <a:r>
              <a:rPr lang="en-US" sz="4800">
                <a:ea typeface="+mn-lt"/>
                <a:cs typeface="+mn-lt"/>
              </a:rPr>
              <a:t>α.</a:t>
            </a:r>
            <a:endParaRPr lang="en-US" sz="4800"/>
          </a:p>
          <a:p>
            <a:endParaRPr lang="en-US"/>
          </a:p>
        </p:txBody>
      </p:sp>
    </p:spTree>
    <p:extLst>
      <p:ext uri="{BB962C8B-B14F-4D97-AF65-F5344CB8AC3E}">
        <p14:creationId xmlns:p14="http://schemas.microsoft.com/office/powerpoint/2010/main" val="1766112395"/>
      </p:ext>
    </p:extLst>
  </p:cSld>
  <p:clrMapOvr>
    <a:masterClrMapping/>
  </p:clrMapOvr>
  <mc:AlternateContent xmlns:mc="http://schemas.openxmlformats.org/markup-compatibility/2006" xmlns:p14="http://schemas.microsoft.com/office/powerpoint/2010/main">
    <mc:Choice Requires="p14">
      <p:transition spd="slow" p14:dur="2000" advTm="76917"/>
    </mc:Choice>
    <mc:Fallback xmlns="">
      <p:transition spd="slow" advTm="7691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15CE-69F2-060D-909F-3412DC4D8349}"/>
              </a:ext>
            </a:extLst>
          </p:cNvPr>
          <p:cNvSpPr>
            <a:spLocks noGrp="1"/>
          </p:cNvSpPr>
          <p:nvPr>
            <p:ph type="title"/>
          </p:nvPr>
        </p:nvSpPr>
        <p:spPr/>
        <p:txBody>
          <a:bodyPr/>
          <a:lstStyle/>
          <a:p>
            <a:r>
              <a:rPr lang="en-US" b="0">
                <a:ea typeface="+mj-lt"/>
                <a:cs typeface="+mj-lt"/>
              </a:rPr>
              <a:t>Παρα</a:t>
            </a:r>
            <a:r>
              <a:rPr lang="en-US" b="0" err="1">
                <a:ea typeface="+mj-lt"/>
                <a:cs typeface="+mj-lt"/>
              </a:rPr>
              <a:t>τήρηση</a:t>
            </a:r>
            <a:endParaRPr lang="en-US" err="1"/>
          </a:p>
          <a:p>
            <a:endParaRPr lang="en-US"/>
          </a:p>
        </p:txBody>
      </p:sp>
      <p:sp>
        <p:nvSpPr>
          <p:cNvPr id="3" name="Content Placeholder 2">
            <a:extLst>
              <a:ext uri="{FF2B5EF4-FFF2-40B4-BE49-F238E27FC236}">
                <a16:creationId xmlns:a16="http://schemas.microsoft.com/office/drawing/2014/main" id="{4BBEE439-96E0-55DD-06CB-BDA5A8EBEC62}"/>
              </a:ext>
            </a:extLst>
          </p:cNvPr>
          <p:cNvSpPr>
            <a:spLocks noGrp="1"/>
          </p:cNvSpPr>
          <p:nvPr>
            <p:ph sz="quarter" idx="11"/>
          </p:nvPr>
        </p:nvSpPr>
        <p:spPr/>
        <p:txBody>
          <a:bodyPr>
            <a:normAutofit fontScale="77500" lnSpcReduction="20000"/>
          </a:bodyPr>
          <a:lstStyle/>
          <a:p>
            <a:r>
              <a:rPr lang="en-US">
                <a:ea typeface="+mn-lt"/>
                <a:cs typeface="+mn-lt"/>
              </a:rPr>
              <a:t>Τα α</a:t>
            </a:r>
            <a:r>
              <a:rPr lang="en-US" err="1">
                <a:ea typeface="+mn-lt"/>
                <a:cs typeface="+mn-lt"/>
              </a:rPr>
              <a:t>νθρ</a:t>
            </a:r>
            <a:r>
              <a:rPr lang="en-US">
                <a:ea typeface="+mn-lt"/>
                <a:cs typeface="+mn-lt"/>
              </a:rPr>
              <a:t>α</a:t>
            </a:r>
            <a:r>
              <a:rPr lang="en-US" err="1">
                <a:ea typeface="+mn-lt"/>
                <a:cs typeface="+mn-lt"/>
              </a:rPr>
              <a:t>κικά</a:t>
            </a:r>
            <a:r>
              <a:rPr lang="en-US">
                <a:ea typeface="+mn-lt"/>
                <a:cs typeface="+mn-lt"/>
              </a:rPr>
              <a:t> </a:t>
            </a:r>
            <a:r>
              <a:rPr lang="en-US" err="1">
                <a:ea typeface="+mn-lt"/>
                <a:cs typeface="+mn-lt"/>
              </a:rPr>
              <a:t>άλ</a:t>
            </a:r>
            <a:r>
              <a:rPr lang="en-US">
                <a:ea typeface="+mn-lt"/>
                <a:cs typeface="+mn-lt"/>
              </a:rPr>
              <a:t>ατα </a:t>
            </a:r>
            <a:r>
              <a:rPr lang="en-US" err="1">
                <a:ea typeface="+mn-lt"/>
                <a:cs typeface="+mn-lt"/>
              </a:rPr>
              <a:t>είν</a:t>
            </a:r>
            <a:r>
              <a:rPr lang="en-US">
                <a:ea typeface="+mn-lt"/>
                <a:cs typeface="+mn-lt"/>
              </a:rPr>
              <a:t>αι </a:t>
            </a:r>
            <a:r>
              <a:rPr lang="en-US" err="1">
                <a:ea typeface="+mn-lt"/>
                <a:cs typeface="+mn-lt"/>
              </a:rPr>
              <a:t>χημικές</a:t>
            </a:r>
            <a:r>
              <a:rPr lang="en-US">
                <a:ea typeface="+mn-lt"/>
                <a:cs typeface="+mn-lt"/>
              </a:rPr>
              <a:t> </a:t>
            </a:r>
            <a:r>
              <a:rPr lang="en-US" err="1">
                <a:ea typeface="+mn-lt"/>
                <a:cs typeface="+mn-lt"/>
              </a:rPr>
              <a:t>ενώσεις</a:t>
            </a:r>
            <a:r>
              <a:rPr lang="en-US">
                <a:ea typeface="+mn-lt"/>
                <a:cs typeface="+mn-lt"/>
              </a:rPr>
              <a:t> (</a:t>
            </a:r>
            <a:r>
              <a:rPr lang="en-US" err="1">
                <a:ea typeface="+mn-lt"/>
                <a:cs typeface="+mn-lt"/>
              </a:rPr>
              <a:t>ιοντικές</a:t>
            </a:r>
            <a:r>
              <a:rPr lang="en-US">
                <a:ea typeface="+mn-lt"/>
                <a:cs typeface="+mn-lt"/>
              </a:rPr>
              <a:t> </a:t>
            </a:r>
            <a:r>
              <a:rPr lang="en-US" err="1">
                <a:ea typeface="+mn-lt"/>
                <a:cs typeface="+mn-lt"/>
              </a:rPr>
              <a:t>ενώσεις</a:t>
            </a:r>
            <a:r>
              <a:rPr lang="en-US">
                <a:ea typeface="+mn-lt"/>
                <a:cs typeface="+mn-lt"/>
              </a:rPr>
              <a:t>) π</a:t>
            </a:r>
            <a:r>
              <a:rPr lang="en-US" err="1">
                <a:ea typeface="+mn-lt"/>
                <a:cs typeface="+mn-lt"/>
              </a:rPr>
              <a:t>ου</a:t>
            </a:r>
            <a:r>
              <a:rPr lang="en-US">
                <a:ea typeface="+mn-lt"/>
                <a:cs typeface="+mn-lt"/>
              </a:rPr>
              <a:t> π</a:t>
            </a:r>
            <a:r>
              <a:rPr lang="en-US" err="1">
                <a:ea typeface="+mn-lt"/>
                <a:cs typeface="+mn-lt"/>
              </a:rPr>
              <a:t>εριέχουν</a:t>
            </a:r>
            <a:r>
              <a:rPr lang="en-US">
                <a:ea typeface="+mn-lt"/>
                <a:cs typeface="+mn-lt"/>
              </a:rPr>
              <a:t> </a:t>
            </a:r>
            <a:r>
              <a:rPr lang="en-US" err="1">
                <a:ea typeface="+mn-lt"/>
                <a:cs typeface="+mn-lt"/>
              </a:rPr>
              <a:t>ως</a:t>
            </a:r>
            <a:r>
              <a:rPr lang="en-US">
                <a:ea typeface="+mn-lt"/>
                <a:cs typeface="+mn-lt"/>
              </a:rPr>
              <a:t> κα</a:t>
            </a:r>
            <a:r>
              <a:rPr lang="en-US" err="1">
                <a:ea typeface="+mn-lt"/>
                <a:cs typeface="+mn-lt"/>
              </a:rPr>
              <a:t>τιόν</a:t>
            </a:r>
            <a:r>
              <a:rPr lang="en-US">
                <a:ea typeface="+mn-lt"/>
                <a:cs typeface="+mn-lt"/>
              </a:rPr>
              <a:t> </a:t>
            </a:r>
            <a:r>
              <a:rPr lang="en-US" err="1">
                <a:ea typeface="+mn-lt"/>
                <a:cs typeface="+mn-lt"/>
              </a:rPr>
              <a:t>ιόν</a:t>
            </a:r>
            <a:r>
              <a:rPr lang="en-US">
                <a:ea typeface="+mn-lt"/>
                <a:cs typeface="+mn-lt"/>
              </a:rPr>
              <a:t> </a:t>
            </a:r>
            <a:r>
              <a:rPr lang="en-US" err="1">
                <a:ea typeface="+mn-lt"/>
                <a:cs typeface="+mn-lt"/>
              </a:rPr>
              <a:t>μετάλλου</a:t>
            </a:r>
            <a:r>
              <a:rPr lang="en-US">
                <a:ea typeface="+mn-lt"/>
                <a:cs typeface="+mn-lt"/>
              </a:rPr>
              <a:t> (π.χ. Na⁺, Ca²⁺) ή </a:t>
            </a:r>
            <a:r>
              <a:rPr lang="en-US" err="1">
                <a:ea typeface="+mn-lt"/>
                <a:cs typeface="+mn-lt"/>
              </a:rPr>
              <a:t>ιόν</a:t>
            </a:r>
            <a:r>
              <a:rPr lang="en-US">
                <a:ea typeface="+mn-lt"/>
                <a:cs typeface="+mn-lt"/>
              </a:rPr>
              <a:t> α</a:t>
            </a:r>
            <a:r>
              <a:rPr lang="en-US" err="1">
                <a:ea typeface="+mn-lt"/>
                <a:cs typeface="+mn-lt"/>
              </a:rPr>
              <a:t>μμωνίου</a:t>
            </a:r>
            <a:r>
              <a:rPr lang="en-US">
                <a:ea typeface="+mn-lt"/>
                <a:cs typeface="+mn-lt"/>
              </a:rPr>
              <a:t> (NH₄⁺) και </a:t>
            </a:r>
            <a:r>
              <a:rPr lang="en-US" err="1">
                <a:ea typeface="+mn-lt"/>
                <a:cs typeface="+mn-lt"/>
              </a:rPr>
              <a:t>ως</a:t>
            </a:r>
            <a:r>
              <a:rPr lang="en-US">
                <a:ea typeface="+mn-lt"/>
                <a:cs typeface="+mn-lt"/>
              </a:rPr>
              <a:t> α</a:t>
            </a:r>
            <a:r>
              <a:rPr lang="en-US" err="1">
                <a:ea typeface="+mn-lt"/>
                <a:cs typeface="+mn-lt"/>
              </a:rPr>
              <a:t>νιόν</a:t>
            </a:r>
            <a:r>
              <a:rPr lang="en-US">
                <a:ea typeface="+mn-lt"/>
                <a:cs typeface="+mn-lt"/>
              </a:rPr>
              <a:t> </a:t>
            </a:r>
            <a:r>
              <a:rPr lang="en-US" err="1">
                <a:ea typeface="+mn-lt"/>
                <a:cs typeface="+mn-lt"/>
              </a:rPr>
              <a:t>τον</a:t>
            </a:r>
            <a:r>
              <a:rPr lang="en-US">
                <a:ea typeface="+mn-lt"/>
                <a:cs typeface="+mn-lt"/>
              </a:rPr>
              <a:t>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a:t>
            </a:r>
            <a:r>
              <a:rPr lang="en-US" err="1">
                <a:ea typeface="+mn-lt"/>
                <a:cs typeface="+mn-lt"/>
              </a:rPr>
              <a:t>ιόν</a:t>
            </a:r>
            <a:r>
              <a:rPr lang="en-US">
                <a:ea typeface="+mn-lt"/>
                <a:cs typeface="+mn-lt"/>
              </a:rPr>
              <a:t> (CO₃²⁻).</a:t>
            </a:r>
            <a:endParaRPr lang="en-US"/>
          </a:p>
          <a:p>
            <a:br>
              <a:rPr lang="en-US"/>
            </a:br>
            <a:endParaRPr lang="en-US"/>
          </a:p>
          <a:p>
            <a:r>
              <a:rPr lang="en-US">
                <a:ea typeface="+mn-lt"/>
                <a:cs typeface="+mn-lt"/>
              </a:rPr>
              <a:t>Παρα</a:t>
            </a:r>
            <a:r>
              <a:rPr lang="en-US" err="1">
                <a:ea typeface="+mn-lt"/>
                <a:cs typeface="+mn-lt"/>
              </a:rPr>
              <a:t>δείγμ</a:t>
            </a:r>
            <a:r>
              <a:rPr lang="en-US">
                <a:ea typeface="+mn-lt"/>
                <a:cs typeface="+mn-lt"/>
              </a:rPr>
              <a:t>ατα</a:t>
            </a:r>
            <a:endParaRPr lang="en-US"/>
          </a:p>
          <a:p>
            <a:pPr marL="285750" indent="-285750">
              <a:buFont typeface="Arial"/>
              <a:buChar char="•"/>
            </a:pPr>
            <a:r>
              <a:rPr lang="en-US" err="1">
                <a:ea typeface="+mn-lt"/>
                <a:cs typeface="+mn-lt"/>
              </a:rPr>
              <a:t>Na₂CO</a:t>
            </a:r>
            <a:r>
              <a:rPr lang="en-US">
                <a:ea typeface="+mn-lt"/>
                <a:cs typeface="+mn-lt"/>
              </a:rPr>
              <a:t>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a:t>
            </a:r>
            <a:r>
              <a:rPr lang="en-US" err="1">
                <a:ea typeface="+mn-lt"/>
                <a:cs typeface="+mn-lt"/>
              </a:rPr>
              <a:t>νάτριο</a:t>
            </a:r>
            <a:endParaRPr lang="en-US" err="1"/>
          </a:p>
          <a:p>
            <a:pPr marL="285750" indent="-285750">
              <a:buFont typeface="Arial"/>
              <a:buChar char="•"/>
            </a:pPr>
            <a:r>
              <a:rPr lang="en-US" err="1">
                <a:ea typeface="+mn-lt"/>
                <a:cs typeface="+mn-lt"/>
              </a:rPr>
              <a:t>CaCO</a:t>
            </a:r>
            <a:r>
              <a:rPr lang="en-US">
                <a:ea typeface="+mn-lt"/>
                <a:cs typeface="+mn-lt"/>
              </a:rPr>
              <a:t>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ασβ</a:t>
            </a:r>
            <a:r>
              <a:rPr lang="en-US" err="1">
                <a:ea typeface="+mn-lt"/>
                <a:cs typeface="+mn-lt"/>
              </a:rPr>
              <a:t>έστιο</a:t>
            </a:r>
            <a:endParaRPr lang="en-US" err="1"/>
          </a:p>
          <a:p>
            <a:pPr marL="285750" indent="-285750">
              <a:buFont typeface="Arial"/>
              <a:buChar char="•"/>
            </a:pPr>
            <a:r>
              <a:rPr lang="en-US">
                <a:ea typeface="+mn-lt"/>
                <a:cs typeface="+mn-lt"/>
              </a:rPr>
              <a:t>K₂CO₃: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a:t>
            </a:r>
            <a:r>
              <a:rPr lang="en-US" err="1">
                <a:ea typeface="+mn-lt"/>
                <a:cs typeface="+mn-lt"/>
              </a:rPr>
              <a:t>κάλιο</a:t>
            </a:r>
            <a:endParaRPr lang="en-US" err="1"/>
          </a:p>
          <a:p>
            <a:pPr marL="285750" indent="-285750">
              <a:buFont typeface="Arial"/>
              <a:buChar char="•"/>
            </a:pPr>
            <a:r>
              <a:rPr lang="en-US">
                <a:ea typeface="+mn-lt"/>
                <a:cs typeface="+mn-lt"/>
              </a:rPr>
              <a:t>(NH₄)₂CO₃: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α</a:t>
            </a:r>
            <a:r>
              <a:rPr lang="en-US" err="1">
                <a:ea typeface="+mn-lt"/>
                <a:cs typeface="+mn-lt"/>
              </a:rPr>
              <a:t>μμώνιο</a:t>
            </a:r>
            <a:endParaRPr lang="en-US" err="1"/>
          </a:p>
          <a:p>
            <a:endParaRPr lang="en-US"/>
          </a:p>
        </p:txBody>
      </p:sp>
    </p:spTree>
    <p:extLst>
      <p:ext uri="{BB962C8B-B14F-4D97-AF65-F5344CB8AC3E}">
        <p14:creationId xmlns:p14="http://schemas.microsoft.com/office/powerpoint/2010/main" val="791033105"/>
      </p:ext>
    </p:extLst>
  </p:cSld>
  <p:clrMapOvr>
    <a:masterClrMapping/>
  </p:clrMapOvr>
  <mc:AlternateContent xmlns:mc="http://schemas.openxmlformats.org/markup-compatibility/2006" xmlns:p14="http://schemas.microsoft.com/office/powerpoint/2010/main">
    <mc:Choice Requires="p14">
      <p:transition spd="slow" p14:dur="2000" advTm="23413"/>
    </mc:Choice>
    <mc:Fallback xmlns="">
      <p:transition spd="slow" advTm="2341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E1BE-4633-84A5-EF27-84C11C0597F3}"/>
              </a:ext>
            </a:extLst>
          </p:cNvPr>
          <p:cNvSpPr>
            <a:spLocks noGrp="1"/>
          </p:cNvSpPr>
          <p:nvPr>
            <p:ph type="title"/>
          </p:nvPr>
        </p:nvSpPr>
        <p:spPr/>
        <p:txBody>
          <a:bodyPr/>
          <a:lstStyle/>
          <a:p>
            <a:r>
              <a:rPr lang="en-US"/>
              <a:t>ΕΠΙΔΡΑΣΗ ΤΩΝ ΟΞΕΩΝ ΣΤΑ ΜΕΤΑΛΛΑ</a:t>
            </a:r>
          </a:p>
        </p:txBody>
      </p:sp>
      <p:sp>
        <p:nvSpPr>
          <p:cNvPr id="3" name="Content Placeholder 2">
            <a:extLst>
              <a:ext uri="{FF2B5EF4-FFF2-40B4-BE49-F238E27FC236}">
                <a16:creationId xmlns:a16="http://schemas.microsoft.com/office/drawing/2014/main" id="{A9BC35B2-3571-C6CC-65DA-176A950A9554}"/>
              </a:ext>
            </a:extLst>
          </p:cNvPr>
          <p:cNvSpPr>
            <a:spLocks noGrp="1"/>
          </p:cNvSpPr>
          <p:nvPr>
            <p:ph sz="quarter" idx="11"/>
          </p:nvPr>
        </p:nvSpPr>
        <p:spPr/>
        <p:txBody>
          <a:bodyPr>
            <a:normAutofit fontScale="25000" lnSpcReduction="20000"/>
          </a:bodyPr>
          <a:lstStyle/>
          <a:p>
            <a:endParaRPr lang="en-US" sz="4800"/>
          </a:p>
          <a:p>
            <a:endParaRPr lang="en-US" sz="4800"/>
          </a:p>
          <a:p>
            <a:r>
              <a:rPr lang="en-US" sz="4800">
                <a:ea typeface="+mn-lt"/>
                <a:cs typeface="+mn-lt"/>
              </a:rPr>
              <a:t>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π</a:t>
            </a:r>
            <a:r>
              <a:rPr lang="en-US" sz="4800" err="1">
                <a:ea typeface="+mn-lt"/>
                <a:cs typeface="+mn-lt"/>
              </a:rPr>
              <a:t>ερισσότερ</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και </a:t>
            </a:r>
            <a:r>
              <a:rPr lang="en-US" sz="4800" err="1">
                <a:ea typeface="+mn-lt"/>
                <a:cs typeface="+mn-lt"/>
              </a:rPr>
              <a:t>ελευθερώνουν</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υδρογόνο</a:t>
            </a:r>
            <a:r>
              <a:rPr lang="en-US" sz="4800">
                <a:ea typeface="+mn-lt"/>
                <a:cs typeface="+mn-lt"/>
              </a:rPr>
              <a:t>. Η </a:t>
            </a:r>
            <a:r>
              <a:rPr lang="en-US" sz="4800" err="1">
                <a:ea typeface="+mn-lt"/>
                <a:cs typeface="+mn-lt"/>
              </a:rPr>
              <a:t>χημική</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π</a:t>
            </a:r>
            <a:r>
              <a:rPr lang="en-US" sz="4800" err="1">
                <a:ea typeface="+mn-lt"/>
                <a:cs typeface="+mn-lt"/>
              </a:rPr>
              <a:t>ου</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το</a:t>
            </a:r>
            <a:r>
              <a:rPr lang="en-US" sz="4800">
                <a:ea typeface="+mn-lt"/>
                <a:cs typeface="+mn-lt"/>
              </a:rPr>
              <a:t>π</a:t>
            </a:r>
            <a:r>
              <a:rPr lang="en-US" sz="4800" err="1">
                <a:ea typeface="+mn-lt"/>
                <a:cs typeface="+mn-lt"/>
              </a:rPr>
              <a:t>οιείτ</a:t>
            </a:r>
            <a:r>
              <a:rPr lang="en-US" sz="4800">
                <a:ea typeface="+mn-lt"/>
                <a:cs typeface="+mn-lt"/>
              </a:rPr>
              <a:t>αι </a:t>
            </a:r>
            <a:r>
              <a:rPr lang="en-US" sz="4800" err="1">
                <a:ea typeface="+mn-lt"/>
                <a:cs typeface="+mn-lt"/>
              </a:rPr>
              <a:t>είν</a:t>
            </a:r>
            <a:r>
              <a:rPr lang="en-US" sz="4800">
                <a:ea typeface="+mn-lt"/>
                <a:cs typeface="+mn-lt"/>
              </a:rPr>
              <a:t>αι:</a:t>
            </a:r>
            <a:endParaRPr lang="en-US" sz="4800"/>
          </a:p>
          <a:p>
            <a:br>
              <a:rPr lang="en-US"/>
            </a:br>
            <a:endParaRPr lang="en-US" sz="4800"/>
          </a:p>
          <a:p>
            <a:r>
              <a:rPr lang="en-US" sz="4800" err="1">
                <a:ea typeface="+mn-lt"/>
                <a:cs typeface="+mn-lt"/>
              </a:rPr>
              <a:t>Μέτ</a:t>
            </a:r>
            <a:r>
              <a:rPr lang="en-US" sz="4800">
                <a:ea typeface="+mn-lt"/>
                <a:cs typeface="+mn-lt"/>
              </a:rPr>
              <a:t>α</a:t>
            </a:r>
            <a:r>
              <a:rPr lang="en-US" sz="4800" err="1">
                <a:ea typeface="+mn-lt"/>
                <a:cs typeface="+mn-lt"/>
              </a:rPr>
              <a:t>λλο</a:t>
            </a:r>
            <a:r>
              <a:rPr lang="en-US" sz="4800">
                <a:ea typeface="+mn-lt"/>
                <a:cs typeface="+mn-lt"/>
              </a:rPr>
              <a:t> + </a:t>
            </a:r>
            <a:r>
              <a:rPr lang="en-US" sz="4800" err="1">
                <a:ea typeface="+mn-lt"/>
                <a:cs typeface="+mn-lt"/>
              </a:rPr>
              <a:t>οξύ</a:t>
            </a:r>
            <a:r>
              <a:rPr lang="en-US" sz="4800">
                <a:ea typeface="+mn-lt"/>
                <a:cs typeface="+mn-lt"/>
              </a:rPr>
              <a:t>  → … + </a:t>
            </a:r>
            <a:r>
              <a:rPr lang="en-US" sz="4800" err="1">
                <a:ea typeface="+mn-lt"/>
                <a:cs typeface="+mn-lt"/>
              </a:rPr>
              <a:t>υδρογόνο</a:t>
            </a:r>
            <a:r>
              <a:rPr lang="en-US" sz="4800">
                <a:ea typeface="+mn-lt"/>
                <a:cs typeface="+mn-lt"/>
              </a:rPr>
              <a:t> (H₂) ↑</a:t>
            </a:r>
            <a:endParaRPr lang="en-US" sz="4800"/>
          </a:p>
          <a:p>
            <a:br>
              <a:rPr lang="en-US"/>
            </a:br>
            <a:endParaRPr lang="en-US" sz="4800"/>
          </a:p>
          <a:p>
            <a:r>
              <a:rPr lang="en-US" sz="4800">
                <a:ea typeface="+mn-lt"/>
                <a:cs typeface="+mn-lt"/>
              </a:rPr>
              <a:t>Τα π</a:t>
            </a:r>
            <a:r>
              <a:rPr lang="en-US" sz="4800" err="1">
                <a:ea typeface="+mn-lt"/>
                <a:cs typeface="+mn-lt"/>
              </a:rPr>
              <a:t>ερισσότερ</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(π.χ. Zn, Mg, Zn, Al, Fe)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Υπ</a:t>
            </a:r>
            <a:r>
              <a:rPr lang="en-US" sz="4800" err="1">
                <a:ea typeface="+mn-lt"/>
                <a:cs typeface="+mn-lt"/>
              </a:rPr>
              <a:t>άρχουν</a:t>
            </a:r>
            <a:r>
              <a:rPr lang="en-US" sz="4800">
                <a:ea typeface="+mn-lt"/>
                <a:cs typeface="+mn-lt"/>
              </a:rPr>
              <a:t> </a:t>
            </a:r>
            <a:r>
              <a:rPr lang="en-US" sz="4800" err="1">
                <a:ea typeface="+mn-lt"/>
                <a:cs typeface="+mn-lt"/>
              </a:rPr>
              <a:t>όμως</a:t>
            </a:r>
            <a:r>
              <a:rPr lang="en-US" sz="4800">
                <a:ea typeface="+mn-lt"/>
                <a:cs typeface="+mn-lt"/>
              </a:rPr>
              <a:t> και </a:t>
            </a:r>
            <a:r>
              <a:rPr lang="en-US" sz="4800" err="1">
                <a:ea typeface="+mn-lt"/>
                <a:cs typeface="+mn-lt"/>
              </a:rPr>
              <a:t>ορισμέν</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(Cu, Hg, Ag, Pt, Au) τα οπ</a:t>
            </a:r>
            <a:r>
              <a:rPr lang="en-US" sz="4800" err="1">
                <a:ea typeface="+mn-lt"/>
                <a:cs typeface="+mn-lt"/>
              </a:rPr>
              <a:t>οί</a:t>
            </a:r>
            <a:r>
              <a:rPr lang="en-US" sz="4800">
                <a:ea typeface="+mn-lt"/>
                <a:cs typeface="+mn-lt"/>
              </a:rPr>
              <a:t>α </a:t>
            </a:r>
            <a:r>
              <a:rPr lang="en-US" sz="4800" err="1">
                <a:ea typeface="+mn-lt"/>
                <a:cs typeface="+mn-lt"/>
              </a:rPr>
              <a:t>δεν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a:t>
            </a:r>
            <a:endParaRPr lang="en-US" sz="4800"/>
          </a:p>
          <a:p>
            <a:endParaRPr lang="en-US"/>
          </a:p>
        </p:txBody>
      </p:sp>
    </p:spTree>
    <p:extLst>
      <p:ext uri="{BB962C8B-B14F-4D97-AF65-F5344CB8AC3E}">
        <p14:creationId xmlns:p14="http://schemas.microsoft.com/office/powerpoint/2010/main" val="3038417173"/>
      </p:ext>
    </p:extLst>
  </p:cSld>
  <p:clrMapOvr>
    <a:masterClrMapping/>
  </p:clrMapOvr>
  <mc:AlternateContent xmlns:mc="http://schemas.openxmlformats.org/markup-compatibility/2006" xmlns:p14="http://schemas.microsoft.com/office/powerpoint/2010/main">
    <mc:Choice Requires="p14">
      <p:transition spd="slow" p14:dur="2000" advTm="30506"/>
    </mc:Choice>
    <mc:Fallback xmlns="">
      <p:transition spd="slow" advTm="305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3216" y="843803"/>
            <a:ext cx="3931920" cy="3225277"/>
          </a:xfrm>
        </p:spPr>
        <p:txBody>
          <a:bodyPr tIns="0" rIns="0" bIns="0">
            <a:noAutofit/>
          </a:bodyPr>
          <a:lstStyle/>
          <a:p>
            <a:r>
              <a:rPr lang="en-US" sz="1400" b="0">
                <a:ea typeface="+mj-lt"/>
                <a:cs typeface="+mj-lt"/>
              </a:rPr>
              <a:t>Κα</a:t>
            </a:r>
            <a:r>
              <a:rPr lang="en-US" sz="1400" b="0" err="1">
                <a:ea typeface="+mj-lt"/>
                <a:cs typeface="+mj-lt"/>
              </a:rPr>
              <a:t>λωσήρθ</a:t>
            </a:r>
            <a:r>
              <a:rPr lang="en-US" sz="1400" b="0">
                <a:ea typeface="+mj-lt"/>
                <a:cs typeface="+mj-lt"/>
              </a:rPr>
              <a:t>α</a:t>
            </a:r>
            <a:r>
              <a:rPr lang="en-US" sz="1400" b="0" err="1">
                <a:ea typeface="+mj-lt"/>
                <a:cs typeface="+mj-lt"/>
              </a:rPr>
              <a:t>τε</a:t>
            </a:r>
            <a:r>
              <a:rPr lang="en-US" sz="1400" b="0">
                <a:ea typeface="+mj-lt"/>
                <a:cs typeface="+mj-lt"/>
              </a:rPr>
              <a:t> </a:t>
            </a:r>
            <a:r>
              <a:rPr lang="en-US" sz="1400" b="0" err="1">
                <a:ea typeface="+mj-lt"/>
                <a:cs typeface="+mj-lt"/>
              </a:rPr>
              <a:t>στη</a:t>
            </a:r>
            <a:r>
              <a:rPr lang="en-US" sz="1400" b="0">
                <a:ea typeface="+mj-lt"/>
                <a:cs typeface="+mj-lt"/>
              </a:rPr>
              <a:t> </a:t>
            </a:r>
            <a:r>
              <a:rPr lang="en-US" sz="1400" b="0" err="1">
                <a:ea typeface="+mj-lt"/>
                <a:cs typeface="+mj-lt"/>
              </a:rPr>
              <a:t>Χημεί</a:t>
            </a:r>
            <a:r>
              <a:rPr lang="en-US" sz="1400" b="0">
                <a:ea typeface="+mj-lt"/>
                <a:cs typeface="+mj-lt"/>
              </a:rPr>
              <a:t>α </a:t>
            </a:r>
            <a:r>
              <a:rPr lang="en-US" sz="1400" b="0" err="1">
                <a:ea typeface="+mj-lt"/>
                <a:cs typeface="+mj-lt"/>
              </a:rPr>
              <a:t>της</a:t>
            </a:r>
            <a:r>
              <a:rPr lang="en-US" sz="1400" b="0">
                <a:ea typeface="+mj-lt"/>
                <a:cs typeface="+mj-lt"/>
              </a:rPr>
              <a:t> Γ΄ </a:t>
            </a:r>
            <a:r>
              <a:rPr lang="en-US" sz="1400" b="0" err="1">
                <a:ea typeface="+mj-lt"/>
                <a:cs typeface="+mj-lt"/>
              </a:rPr>
              <a:t>Γυμν</a:t>
            </a:r>
            <a:r>
              <a:rPr lang="en-US" sz="1400" b="0">
                <a:ea typeface="+mj-lt"/>
                <a:cs typeface="+mj-lt"/>
              </a:rPr>
              <a:t>α</a:t>
            </a:r>
            <a:r>
              <a:rPr lang="en-US" sz="1400" b="0" err="1">
                <a:ea typeface="+mj-lt"/>
                <a:cs typeface="+mj-lt"/>
              </a:rPr>
              <a:t>σίου</a:t>
            </a:r>
            <a:r>
              <a:rPr lang="en-US" sz="1400" b="0">
                <a:ea typeface="+mj-lt"/>
                <a:cs typeface="+mj-lt"/>
              </a:rPr>
              <a:t>!</a:t>
            </a:r>
            <a:endParaRPr lang="en-US" sz="1400"/>
          </a:p>
          <a:p>
            <a:r>
              <a:rPr lang="en-US" sz="1400" b="0" err="1">
                <a:ea typeface="+mj-lt"/>
                <a:cs typeface="+mj-lt"/>
              </a:rPr>
              <a:t>Φέτος</a:t>
            </a:r>
            <a:r>
              <a:rPr lang="en-US" sz="1400" b="0">
                <a:ea typeface="+mj-lt"/>
                <a:cs typeface="+mj-lt"/>
              </a:rPr>
              <a:t> θα π</a:t>
            </a:r>
            <a:r>
              <a:rPr lang="en-US" sz="1400" b="0" err="1">
                <a:ea typeface="+mj-lt"/>
                <a:cs typeface="+mj-lt"/>
              </a:rPr>
              <a:t>ροχωρήσουμε</a:t>
            </a:r>
            <a:r>
              <a:rPr lang="en-US" sz="1400" b="0">
                <a:ea typeface="+mj-lt"/>
                <a:cs typeface="+mj-lt"/>
              </a:rPr>
              <a:t> </a:t>
            </a:r>
            <a:r>
              <a:rPr lang="en-US" sz="1400" b="0" err="1">
                <a:ea typeface="+mj-lt"/>
                <a:cs typeface="+mj-lt"/>
              </a:rPr>
              <a:t>έν</a:t>
            </a:r>
            <a:r>
              <a:rPr lang="en-US" sz="1400" b="0">
                <a:ea typeface="+mj-lt"/>
                <a:cs typeface="+mj-lt"/>
              </a:rPr>
              <a:t>α β</a:t>
            </a:r>
            <a:r>
              <a:rPr lang="en-US" sz="1400" b="0" err="1">
                <a:ea typeface="+mj-lt"/>
                <a:cs typeface="+mj-lt"/>
              </a:rPr>
              <a:t>ήμ</a:t>
            </a:r>
            <a:r>
              <a:rPr lang="en-US" sz="1400" b="0">
                <a:ea typeface="+mj-lt"/>
                <a:cs typeface="+mj-lt"/>
              </a:rPr>
              <a:t>α π</a:t>
            </a:r>
            <a:r>
              <a:rPr lang="en-US" sz="1400" b="0" err="1">
                <a:ea typeface="+mj-lt"/>
                <a:cs typeface="+mj-lt"/>
              </a:rPr>
              <a:t>ιο</a:t>
            </a:r>
            <a:r>
              <a:rPr lang="en-US" sz="1400" b="0">
                <a:ea typeface="+mj-lt"/>
                <a:cs typeface="+mj-lt"/>
              </a:rPr>
              <a:t> π</a:t>
            </a:r>
            <a:r>
              <a:rPr lang="en-US" sz="1400" b="0" err="1">
                <a:ea typeface="+mj-lt"/>
                <a:cs typeface="+mj-lt"/>
              </a:rPr>
              <a:t>έρ</a:t>
            </a:r>
            <a:r>
              <a:rPr lang="en-US" sz="1400" b="0">
                <a:ea typeface="+mj-lt"/>
                <a:cs typeface="+mj-lt"/>
              </a:rPr>
              <a:t>α </a:t>
            </a:r>
            <a:r>
              <a:rPr lang="en-US" sz="1400" b="0" err="1">
                <a:ea typeface="+mj-lt"/>
                <a:cs typeface="+mj-lt"/>
              </a:rPr>
              <a:t>στον</a:t>
            </a:r>
            <a:r>
              <a:rPr lang="en-US" sz="1400" b="0">
                <a:ea typeface="+mj-lt"/>
                <a:cs typeface="+mj-lt"/>
              </a:rPr>
              <a:t> </a:t>
            </a:r>
            <a:r>
              <a:rPr lang="en-US" sz="1400" b="0" err="1">
                <a:ea typeface="+mj-lt"/>
                <a:cs typeface="+mj-lt"/>
              </a:rPr>
              <a:t>κόσμο</a:t>
            </a:r>
            <a:r>
              <a:rPr lang="en-US" sz="1400" b="0">
                <a:ea typeface="+mj-lt"/>
                <a:cs typeface="+mj-lt"/>
              </a:rPr>
              <a:t> </a:t>
            </a:r>
            <a:r>
              <a:rPr lang="en-US" sz="1400" b="0" err="1">
                <a:ea typeface="+mj-lt"/>
                <a:cs typeface="+mj-lt"/>
              </a:rPr>
              <a:t>των</a:t>
            </a:r>
            <a:r>
              <a:rPr lang="en-US" sz="1400" b="0">
                <a:ea typeface="+mj-lt"/>
                <a:cs typeface="+mj-lt"/>
              </a:rPr>
              <a:t> </a:t>
            </a:r>
            <a:r>
              <a:rPr lang="en-US" sz="1400" b="0" err="1">
                <a:ea typeface="+mj-lt"/>
                <a:cs typeface="+mj-lt"/>
              </a:rPr>
              <a:t>ουσιών</a:t>
            </a:r>
            <a:r>
              <a:rPr lang="en-US" sz="1400" b="0">
                <a:ea typeface="+mj-lt"/>
                <a:cs typeface="+mj-lt"/>
              </a:rPr>
              <a:t> και </a:t>
            </a:r>
            <a:r>
              <a:rPr lang="en-US" sz="1400" b="0" err="1">
                <a:ea typeface="+mj-lt"/>
                <a:cs typeface="+mj-lt"/>
              </a:rPr>
              <a:t>των</a:t>
            </a:r>
            <a:r>
              <a:rPr lang="en-US" sz="1400" b="0">
                <a:ea typeface="+mj-lt"/>
                <a:cs typeface="+mj-lt"/>
              </a:rPr>
              <a:t> α</a:t>
            </a:r>
            <a:r>
              <a:rPr lang="en-US" sz="1400" b="0" err="1">
                <a:ea typeface="+mj-lt"/>
                <a:cs typeface="+mj-lt"/>
              </a:rPr>
              <a:t>λλ</a:t>
            </a:r>
            <a:r>
              <a:rPr lang="en-US" sz="1400" b="0">
                <a:ea typeface="+mj-lt"/>
                <a:cs typeface="+mj-lt"/>
              </a:rPr>
              <a:t>α</a:t>
            </a:r>
            <a:r>
              <a:rPr lang="en-US" sz="1400" b="0" err="1">
                <a:ea typeface="+mj-lt"/>
                <a:cs typeface="+mj-lt"/>
              </a:rPr>
              <a:t>γών</a:t>
            </a:r>
            <a:r>
              <a:rPr lang="en-US" sz="1400" b="0">
                <a:ea typeface="+mj-lt"/>
                <a:cs typeface="+mj-lt"/>
              </a:rPr>
              <a:t> </a:t>
            </a:r>
            <a:r>
              <a:rPr lang="en-US" sz="1400" b="0" err="1">
                <a:ea typeface="+mj-lt"/>
                <a:cs typeface="+mj-lt"/>
              </a:rPr>
              <a:t>τους</a:t>
            </a:r>
            <a:r>
              <a:rPr lang="en-US" sz="1400" b="0">
                <a:ea typeface="+mj-lt"/>
                <a:cs typeface="+mj-lt"/>
              </a:rPr>
              <a:t>. Θα </a:t>
            </a:r>
            <a:r>
              <a:rPr lang="en-US" sz="1400" b="0" err="1">
                <a:ea typeface="+mj-lt"/>
                <a:cs typeface="+mj-lt"/>
              </a:rPr>
              <a:t>γνωρίσουμε</a:t>
            </a:r>
            <a:r>
              <a:rPr lang="en-US" sz="1400" b="0">
                <a:ea typeface="+mj-lt"/>
                <a:cs typeface="+mj-lt"/>
              </a:rPr>
              <a:t> κα</a:t>
            </a:r>
            <a:r>
              <a:rPr lang="en-US" sz="1400" b="0" err="1">
                <a:ea typeface="+mj-lt"/>
                <a:cs typeface="+mj-lt"/>
              </a:rPr>
              <a:t>λύτερ</a:t>
            </a:r>
            <a:r>
              <a:rPr lang="en-US" sz="1400" b="0">
                <a:ea typeface="+mj-lt"/>
                <a:cs typeface="+mj-lt"/>
              </a:rPr>
              <a:t>α τα </a:t>
            </a:r>
            <a:r>
              <a:rPr lang="en-US" sz="1400" b="0" err="1">
                <a:ea typeface="+mj-lt"/>
                <a:cs typeface="+mj-lt"/>
              </a:rPr>
              <a:t>άτομ</a:t>
            </a:r>
            <a:r>
              <a:rPr lang="en-US" sz="1400" b="0">
                <a:ea typeface="+mj-lt"/>
                <a:cs typeface="+mj-lt"/>
              </a:rPr>
              <a:t>α και τα </a:t>
            </a:r>
            <a:r>
              <a:rPr lang="en-US" sz="1400" b="0" err="1">
                <a:ea typeface="+mj-lt"/>
                <a:cs typeface="+mj-lt"/>
              </a:rPr>
              <a:t>μόρι</a:t>
            </a:r>
            <a:r>
              <a:rPr lang="en-US" sz="1400" b="0">
                <a:ea typeface="+mj-lt"/>
                <a:cs typeface="+mj-lt"/>
              </a:rPr>
              <a:t>α, θα </a:t>
            </a:r>
            <a:r>
              <a:rPr lang="en-US" sz="1400" b="0" err="1">
                <a:ea typeface="+mj-lt"/>
                <a:cs typeface="+mj-lt"/>
              </a:rPr>
              <a:t>δούμε</a:t>
            </a:r>
            <a:r>
              <a:rPr lang="en-US" sz="1400" b="0">
                <a:ea typeface="+mj-lt"/>
                <a:cs typeface="+mj-lt"/>
              </a:rPr>
              <a:t> π</a:t>
            </a:r>
            <a:r>
              <a:rPr lang="en-US" sz="1400" b="0" err="1">
                <a:ea typeface="+mj-lt"/>
                <a:cs typeface="+mj-lt"/>
              </a:rPr>
              <a:t>ώς</a:t>
            </a:r>
            <a:r>
              <a:rPr lang="en-US" sz="1400" b="0">
                <a:ea typeface="+mj-lt"/>
                <a:cs typeface="+mj-lt"/>
              </a:rPr>
              <a:t> </a:t>
            </a:r>
            <a:r>
              <a:rPr lang="en-US" sz="1400" b="0" err="1">
                <a:ea typeface="+mj-lt"/>
                <a:cs typeface="+mj-lt"/>
              </a:rPr>
              <a:t>συνδέοντ</a:t>
            </a:r>
            <a:r>
              <a:rPr lang="en-US" sz="1400" b="0">
                <a:ea typeface="+mj-lt"/>
                <a:cs typeface="+mj-lt"/>
              </a:rPr>
              <a:t>αι </a:t>
            </a:r>
            <a:r>
              <a:rPr lang="en-US" sz="1400" b="0" err="1">
                <a:ea typeface="+mj-lt"/>
                <a:cs typeface="+mj-lt"/>
              </a:rPr>
              <a:t>μετ</a:t>
            </a:r>
            <a:r>
              <a:rPr lang="en-US" sz="1400" b="0">
                <a:ea typeface="+mj-lt"/>
                <a:cs typeface="+mj-lt"/>
              </a:rPr>
              <a:t>α</a:t>
            </a:r>
            <a:r>
              <a:rPr lang="en-US" sz="1400" b="0" err="1">
                <a:ea typeface="+mj-lt"/>
                <a:cs typeface="+mj-lt"/>
              </a:rPr>
              <a:t>ξύ</a:t>
            </a:r>
            <a:r>
              <a:rPr lang="en-US" sz="1400" b="0">
                <a:ea typeface="+mj-lt"/>
                <a:cs typeface="+mj-lt"/>
              </a:rPr>
              <a:t> </a:t>
            </a:r>
            <a:r>
              <a:rPr lang="en-US" sz="1400" b="0" err="1">
                <a:ea typeface="+mj-lt"/>
                <a:cs typeface="+mj-lt"/>
              </a:rPr>
              <a:t>τους</a:t>
            </a:r>
            <a:r>
              <a:rPr lang="en-US" sz="1400" b="0">
                <a:ea typeface="+mj-lt"/>
                <a:cs typeface="+mj-lt"/>
              </a:rPr>
              <a:t> και π</a:t>
            </a:r>
            <a:r>
              <a:rPr lang="en-US" sz="1400" b="0" err="1">
                <a:ea typeface="+mj-lt"/>
                <a:cs typeface="+mj-lt"/>
              </a:rPr>
              <a:t>ώς</a:t>
            </a:r>
            <a:r>
              <a:rPr lang="en-US" sz="1400" b="0">
                <a:ea typeface="+mj-lt"/>
                <a:cs typeface="+mj-lt"/>
              </a:rPr>
              <a:t> από α</a:t>
            </a:r>
            <a:r>
              <a:rPr lang="en-US" sz="1400" b="0" err="1">
                <a:ea typeface="+mj-lt"/>
                <a:cs typeface="+mj-lt"/>
              </a:rPr>
              <a:t>υτά</a:t>
            </a:r>
            <a:r>
              <a:rPr lang="en-US" sz="1400" b="0">
                <a:ea typeface="+mj-lt"/>
                <a:cs typeface="+mj-lt"/>
              </a:rPr>
              <a:t> π</a:t>
            </a:r>
            <a:r>
              <a:rPr lang="en-US" sz="1400" b="0" err="1">
                <a:ea typeface="+mj-lt"/>
                <a:cs typeface="+mj-lt"/>
              </a:rPr>
              <a:t>ροκύ</a:t>
            </a:r>
            <a:r>
              <a:rPr lang="en-US" sz="1400" b="0">
                <a:ea typeface="+mj-lt"/>
                <a:cs typeface="+mj-lt"/>
              </a:rPr>
              <a:t>π</a:t>
            </a:r>
            <a:r>
              <a:rPr lang="en-US" sz="1400" b="0" err="1">
                <a:ea typeface="+mj-lt"/>
                <a:cs typeface="+mj-lt"/>
              </a:rPr>
              <a:t>τουν</a:t>
            </a:r>
            <a:r>
              <a:rPr lang="en-US" sz="1400" b="0">
                <a:ea typeface="+mj-lt"/>
                <a:cs typeface="+mj-lt"/>
              </a:rPr>
              <a:t> </a:t>
            </a:r>
            <a:r>
              <a:rPr lang="en-US" sz="1400" b="0" err="1">
                <a:ea typeface="+mj-lt"/>
                <a:cs typeface="+mj-lt"/>
              </a:rPr>
              <a:t>οι</a:t>
            </a:r>
            <a:r>
              <a:rPr lang="en-US" sz="1400" b="0">
                <a:ea typeface="+mj-lt"/>
                <a:cs typeface="+mj-lt"/>
              </a:rPr>
              <a:t> </a:t>
            </a:r>
            <a:r>
              <a:rPr lang="en-US" sz="1400" b="0" err="1">
                <a:ea typeface="+mj-lt"/>
                <a:cs typeface="+mj-lt"/>
              </a:rPr>
              <a:t>ιδιότητες</a:t>
            </a:r>
            <a:r>
              <a:rPr lang="en-US" sz="1400" b="0">
                <a:ea typeface="+mj-lt"/>
                <a:cs typeface="+mj-lt"/>
              </a:rPr>
              <a:t> </a:t>
            </a:r>
            <a:r>
              <a:rPr lang="en-US" sz="1400" b="0" err="1">
                <a:ea typeface="+mj-lt"/>
                <a:cs typeface="+mj-lt"/>
              </a:rPr>
              <a:t>των</a:t>
            </a:r>
            <a:r>
              <a:rPr lang="en-US" sz="1400" b="0">
                <a:ea typeface="+mj-lt"/>
                <a:cs typeface="+mj-lt"/>
              </a:rPr>
              <a:t> </a:t>
            </a:r>
            <a:r>
              <a:rPr lang="en-US" sz="1400" b="0" err="1">
                <a:ea typeface="+mj-lt"/>
                <a:cs typeface="+mj-lt"/>
              </a:rPr>
              <a:t>υλικών</a:t>
            </a:r>
            <a:r>
              <a:rPr lang="en-US" sz="1400" b="0">
                <a:ea typeface="+mj-lt"/>
                <a:cs typeface="+mj-lt"/>
              </a:rPr>
              <a:t> </a:t>
            </a:r>
            <a:r>
              <a:rPr lang="en-US" sz="1400" b="0" err="1">
                <a:ea typeface="+mj-lt"/>
                <a:cs typeface="+mj-lt"/>
              </a:rPr>
              <a:t>γύρω</a:t>
            </a:r>
            <a:r>
              <a:rPr lang="en-US" sz="1400" b="0">
                <a:ea typeface="+mj-lt"/>
                <a:cs typeface="+mj-lt"/>
              </a:rPr>
              <a:t> μας.</a:t>
            </a:r>
            <a:endParaRPr lang="en-US" sz="1400"/>
          </a:p>
          <a:p>
            <a:br>
              <a:rPr lang="en-US"/>
            </a:br>
            <a:endParaRPr lang="en-US" sz="1400"/>
          </a:p>
          <a:p>
            <a:r>
              <a:rPr lang="en-US" sz="1400" b="0">
                <a:ea typeface="+mj-lt"/>
                <a:cs typeface="+mj-lt"/>
              </a:rPr>
              <a:t>Θα </a:t>
            </a:r>
            <a:r>
              <a:rPr lang="en-US" sz="1400" b="0" err="1">
                <a:ea typeface="+mj-lt"/>
                <a:cs typeface="+mj-lt"/>
              </a:rPr>
              <a:t>μιλήσουμε</a:t>
            </a:r>
            <a:r>
              <a:rPr lang="en-US" sz="1400" b="0">
                <a:ea typeface="+mj-lt"/>
                <a:cs typeface="+mj-lt"/>
              </a:rPr>
              <a:t> </a:t>
            </a:r>
            <a:r>
              <a:rPr lang="en-US" sz="1400" b="0" err="1">
                <a:ea typeface="+mj-lt"/>
                <a:cs typeface="+mj-lt"/>
              </a:rPr>
              <a:t>γι</a:t>
            </a:r>
            <a:r>
              <a:rPr lang="en-US" sz="1400" b="0">
                <a:ea typeface="+mj-lt"/>
                <a:cs typeface="+mj-lt"/>
              </a:rPr>
              <a:t>α α</a:t>
            </a:r>
            <a:r>
              <a:rPr lang="en-US" sz="1400" b="0" err="1">
                <a:ea typeface="+mj-lt"/>
                <a:cs typeface="+mj-lt"/>
              </a:rPr>
              <a:t>ντιδράσεις</a:t>
            </a:r>
            <a:r>
              <a:rPr lang="en-US" sz="1400" b="0">
                <a:ea typeface="+mj-lt"/>
                <a:cs typeface="+mj-lt"/>
              </a:rPr>
              <a:t>, </a:t>
            </a:r>
            <a:r>
              <a:rPr lang="en-US" sz="1400" b="0" err="1">
                <a:ea typeface="+mj-lt"/>
                <a:cs typeface="+mj-lt"/>
              </a:rPr>
              <a:t>γι</a:t>
            </a:r>
            <a:r>
              <a:rPr lang="en-US" sz="1400" b="0">
                <a:ea typeface="+mj-lt"/>
                <a:cs typeface="+mj-lt"/>
              </a:rPr>
              <a:t>α </a:t>
            </a:r>
            <a:r>
              <a:rPr lang="en-US" sz="1400" b="0" err="1">
                <a:ea typeface="+mj-lt"/>
                <a:cs typeface="+mj-lt"/>
              </a:rPr>
              <a:t>ενέργει</a:t>
            </a:r>
            <a:r>
              <a:rPr lang="en-US" sz="1400" b="0">
                <a:ea typeface="+mj-lt"/>
                <a:cs typeface="+mj-lt"/>
              </a:rPr>
              <a:t>α, </a:t>
            </a:r>
            <a:r>
              <a:rPr lang="en-US" sz="1400" b="0" err="1">
                <a:ea typeface="+mj-lt"/>
                <a:cs typeface="+mj-lt"/>
              </a:rPr>
              <a:t>γι</a:t>
            </a:r>
            <a:r>
              <a:rPr lang="en-US" sz="1400" b="0">
                <a:ea typeface="+mj-lt"/>
                <a:cs typeface="+mj-lt"/>
              </a:rPr>
              <a:t>α φα</a:t>
            </a:r>
            <a:r>
              <a:rPr lang="en-US" sz="1400" b="0" err="1">
                <a:ea typeface="+mj-lt"/>
                <a:cs typeface="+mj-lt"/>
              </a:rPr>
              <a:t>ινόμεν</a:t>
            </a:r>
            <a:r>
              <a:rPr lang="en-US" sz="1400" b="0">
                <a:ea typeface="+mj-lt"/>
                <a:cs typeface="+mj-lt"/>
              </a:rPr>
              <a:t>α π</a:t>
            </a:r>
            <a:r>
              <a:rPr lang="en-US" sz="1400" b="0" err="1">
                <a:ea typeface="+mj-lt"/>
                <a:cs typeface="+mj-lt"/>
              </a:rPr>
              <a:t>ου</a:t>
            </a:r>
            <a:r>
              <a:rPr lang="en-US" sz="1400" b="0">
                <a:ea typeface="+mj-lt"/>
                <a:cs typeface="+mj-lt"/>
              </a:rPr>
              <a:t> </a:t>
            </a:r>
            <a:r>
              <a:rPr lang="en-US" sz="1400" b="0" err="1">
                <a:ea typeface="+mj-lt"/>
                <a:cs typeface="+mj-lt"/>
              </a:rPr>
              <a:t>συν</a:t>
            </a:r>
            <a:r>
              <a:rPr lang="en-US" sz="1400" b="0">
                <a:ea typeface="+mj-lt"/>
                <a:cs typeface="+mj-lt"/>
              </a:rPr>
              <a:t>α</a:t>
            </a:r>
            <a:r>
              <a:rPr lang="en-US" sz="1400" b="0" err="1">
                <a:ea typeface="+mj-lt"/>
                <a:cs typeface="+mj-lt"/>
              </a:rPr>
              <a:t>ντάμε</a:t>
            </a:r>
            <a:r>
              <a:rPr lang="en-US" sz="1400" b="0">
                <a:ea typeface="+mj-lt"/>
                <a:cs typeface="+mj-lt"/>
              </a:rPr>
              <a:t> κα</a:t>
            </a:r>
            <a:r>
              <a:rPr lang="en-US" sz="1400" b="0" err="1">
                <a:ea typeface="+mj-lt"/>
                <a:cs typeface="+mj-lt"/>
              </a:rPr>
              <a:t>θημερινά</a:t>
            </a:r>
            <a:r>
              <a:rPr lang="en-US" sz="1400" b="0">
                <a:ea typeface="+mj-lt"/>
                <a:cs typeface="+mj-lt"/>
              </a:rPr>
              <a:t>, από </a:t>
            </a:r>
            <a:r>
              <a:rPr lang="en-US" sz="1400" b="0" err="1">
                <a:ea typeface="+mj-lt"/>
                <a:cs typeface="+mj-lt"/>
              </a:rPr>
              <a:t>το</a:t>
            </a:r>
            <a:r>
              <a:rPr lang="en-US" sz="1400" b="0">
                <a:ea typeface="+mj-lt"/>
                <a:cs typeface="+mj-lt"/>
              </a:rPr>
              <a:t> φα</a:t>
            </a:r>
            <a:r>
              <a:rPr lang="en-US" sz="1400" b="0" err="1">
                <a:ea typeface="+mj-lt"/>
                <a:cs typeface="+mj-lt"/>
              </a:rPr>
              <a:t>γητό</a:t>
            </a:r>
            <a:r>
              <a:rPr lang="en-US" sz="1400" b="0">
                <a:ea typeface="+mj-lt"/>
                <a:cs typeface="+mj-lt"/>
              </a:rPr>
              <a:t> π</a:t>
            </a:r>
            <a:r>
              <a:rPr lang="en-US" sz="1400" b="0" err="1">
                <a:ea typeface="+mj-lt"/>
                <a:cs typeface="+mj-lt"/>
              </a:rPr>
              <a:t>ου</a:t>
            </a:r>
            <a:r>
              <a:rPr lang="en-US" sz="1400" b="0">
                <a:ea typeface="+mj-lt"/>
                <a:cs typeface="+mj-lt"/>
              </a:rPr>
              <a:t> </a:t>
            </a:r>
            <a:r>
              <a:rPr lang="en-US" sz="1400" b="0" err="1">
                <a:ea typeface="+mj-lt"/>
                <a:cs typeface="+mj-lt"/>
              </a:rPr>
              <a:t>τρώμε</a:t>
            </a:r>
            <a:r>
              <a:rPr lang="en-US" sz="1400" b="0">
                <a:ea typeface="+mj-lt"/>
                <a:cs typeface="+mj-lt"/>
              </a:rPr>
              <a:t> </a:t>
            </a:r>
            <a:r>
              <a:rPr lang="en-US" sz="1400" b="0" err="1">
                <a:ea typeface="+mj-lt"/>
                <a:cs typeface="+mj-lt"/>
              </a:rPr>
              <a:t>μέχρι</a:t>
            </a:r>
            <a:r>
              <a:rPr lang="en-US" sz="1400" b="0">
                <a:ea typeface="+mj-lt"/>
                <a:cs typeface="+mj-lt"/>
              </a:rPr>
              <a:t> τα κα</a:t>
            </a:r>
            <a:r>
              <a:rPr lang="en-US" sz="1400" b="0" err="1">
                <a:ea typeface="+mj-lt"/>
                <a:cs typeface="+mj-lt"/>
              </a:rPr>
              <a:t>ύσιμ</a:t>
            </a:r>
            <a:r>
              <a:rPr lang="en-US" sz="1400" b="0">
                <a:ea typeface="+mj-lt"/>
                <a:cs typeface="+mj-lt"/>
              </a:rPr>
              <a:t>α και τα </a:t>
            </a:r>
            <a:r>
              <a:rPr lang="en-US" sz="1400" b="0" err="1">
                <a:ea typeface="+mj-lt"/>
                <a:cs typeface="+mj-lt"/>
              </a:rPr>
              <a:t>φάρμ</a:t>
            </a:r>
            <a:r>
              <a:rPr lang="en-US" sz="1400" b="0">
                <a:ea typeface="+mj-lt"/>
                <a:cs typeface="+mj-lt"/>
              </a:rPr>
              <a:t>ακα. </a:t>
            </a:r>
            <a:r>
              <a:rPr lang="en-US" sz="1400" b="0" err="1">
                <a:ea typeface="+mj-lt"/>
                <a:cs typeface="+mj-lt"/>
              </a:rPr>
              <a:t>Στόχος</a:t>
            </a:r>
            <a:r>
              <a:rPr lang="en-US" sz="1400" b="0">
                <a:ea typeface="+mj-lt"/>
                <a:cs typeface="+mj-lt"/>
              </a:rPr>
              <a:t> μας </a:t>
            </a:r>
            <a:r>
              <a:rPr lang="en-US" sz="1400" b="0" err="1">
                <a:ea typeface="+mj-lt"/>
                <a:cs typeface="+mj-lt"/>
              </a:rPr>
              <a:t>είν</a:t>
            </a:r>
            <a:r>
              <a:rPr lang="en-US" sz="1400" b="0">
                <a:ea typeface="+mj-lt"/>
                <a:cs typeface="+mj-lt"/>
              </a:rPr>
              <a:t>αι να κατα</a:t>
            </a:r>
            <a:r>
              <a:rPr lang="en-US" sz="1400" b="0" err="1">
                <a:ea typeface="+mj-lt"/>
                <a:cs typeface="+mj-lt"/>
              </a:rPr>
              <a:t>νοήσετε</a:t>
            </a:r>
            <a:r>
              <a:rPr lang="en-US" sz="1400" b="0">
                <a:ea typeface="+mj-lt"/>
                <a:cs typeface="+mj-lt"/>
              </a:rPr>
              <a:t> </a:t>
            </a:r>
            <a:r>
              <a:rPr lang="en-US" sz="1400" b="0" err="1">
                <a:ea typeface="+mj-lt"/>
                <a:cs typeface="+mj-lt"/>
              </a:rPr>
              <a:t>όχι</a:t>
            </a:r>
            <a:r>
              <a:rPr lang="en-US" sz="1400" b="0">
                <a:ea typeface="+mj-lt"/>
                <a:cs typeface="+mj-lt"/>
              </a:rPr>
              <a:t> </a:t>
            </a:r>
            <a:r>
              <a:rPr lang="en-US" sz="1400" b="0" err="1">
                <a:ea typeface="+mj-lt"/>
                <a:cs typeface="+mj-lt"/>
              </a:rPr>
              <a:t>μόνο</a:t>
            </a:r>
            <a:r>
              <a:rPr lang="en-US" sz="1400" b="0">
                <a:ea typeface="+mj-lt"/>
                <a:cs typeface="+mj-lt"/>
              </a:rPr>
              <a:t> </a:t>
            </a:r>
            <a:r>
              <a:rPr lang="en-US" sz="1400" b="0" err="1">
                <a:ea typeface="+mj-lt"/>
                <a:cs typeface="+mj-lt"/>
              </a:rPr>
              <a:t>τη</a:t>
            </a:r>
            <a:r>
              <a:rPr lang="en-US" sz="1400" b="0">
                <a:ea typeface="+mj-lt"/>
                <a:cs typeface="+mj-lt"/>
              </a:rPr>
              <a:t> </a:t>
            </a:r>
            <a:r>
              <a:rPr lang="en-US" sz="1400" b="0" err="1">
                <a:ea typeface="+mj-lt"/>
                <a:cs typeface="+mj-lt"/>
              </a:rPr>
              <a:t>θεωρί</a:t>
            </a:r>
            <a:r>
              <a:rPr lang="en-US" sz="1400" b="0">
                <a:ea typeface="+mj-lt"/>
                <a:cs typeface="+mj-lt"/>
              </a:rPr>
              <a:t>α α</a:t>
            </a:r>
            <a:r>
              <a:rPr lang="en-US" sz="1400" b="0" err="1">
                <a:ea typeface="+mj-lt"/>
                <a:cs typeface="+mj-lt"/>
              </a:rPr>
              <a:t>λλά</a:t>
            </a:r>
            <a:r>
              <a:rPr lang="en-US" sz="1400" b="0">
                <a:ea typeface="+mj-lt"/>
                <a:cs typeface="+mj-lt"/>
              </a:rPr>
              <a:t> και να </a:t>
            </a:r>
            <a:r>
              <a:rPr lang="en-US" sz="1400" b="0" err="1">
                <a:ea typeface="+mj-lt"/>
                <a:cs typeface="+mj-lt"/>
              </a:rPr>
              <a:t>δείτε</a:t>
            </a:r>
            <a:r>
              <a:rPr lang="en-US" sz="1400" b="0">
                <a:ea typeface="+mj-lt"/>
                <a:cs typeface="+mj-lt"/>
              </a:rPr>
              <a:t> </a:t>
            </a:r>
            <a:r>
              <a:rPr lang="en-US" sz="1400" b="0" err="1">
                <a:ea typeface="+mj-lt"/>
                <a:cs typeface="+mj-lt"/>
              </a:rPr>
              <a:t>τη</a:t>
            </a:r>
            <a:r>
              <a:rPr lang="en-US" sz="1400" b="0">
                <a:ea typeface="+mj-lt"/>
                <a:cs typeface="+mj-lt"/>
              </a:rPr>
              <a:t> </a:t>
            </a:r>
            <a:r>
              <a:rPr lang="en-US" sz="1400" b="0" err="1">
                <a:ea typeface="+mj-lt"/>
                <a:cs typeface="+mj-lt"/>
              </a:rPr>
              <a:t>Χημεί</a:t>
            </a:r>
            <a:r>
              <a:rPr lang="en-US" sz="1400" b="0">
                <a:ea typeface="+mj-lt"/>
                <a:cs typeface="+mj-lt"/>
              </a:rPr>
              <a:t>α σαν </a:t>
            </a:r>
            <a:r>
              <a:rPr lang="en-US" sz="1400" b="0" err="1">
                <a:ea typeface="+mj-lt"/>
                <a:cs typeface="+mj-lt"/>
              </a:rPr>
              <a:t>εργ</a:t>
            </a:r>
            <a:r>
              <a:rPr lang="en-US" sz="1400" b="0">
                <a:ea typeface="+mj-lt"/>
                <a:cs typeface="+mj-lt"/>
              </a:rPr>
              <a:t>α</a:t>
            </a:r>
            <a:r>
              <a:rPr lang="en-US" sz="1400" b="0" err="1">
                <a:ea typeface="+mj-lt"/>
                <a:cs typeface="+mj-lt"/>
              </a:rPr>
              <a:t>λείο</a:t>
            </a:r>
            <a:r>
              <a:rPr lang="en-US" sz="1400" b="0">
                <a:ea typeface="+mj-lt"/>
                <a:cs typeface="+mj-lt"/>
              </a:rPr>
              <a:t> π</a:t>
            </a:r>
            <a:r>
              <a:rPr lang="en-US" sz="1400" b="0" err="1">
                <a:ea typeface="+mj-lt"/>
                <a:cs typeface="+mj-lt"/>
              </a:rPr>
              <a:t>ου</a:t>
            </a:r>
            <a:r>
              <a:rPr lang="en-US" sz="1400" b="0">
                <a:ea typeface="+mj-lt"/>
                <a:cs typeface="+mj-lt"/>
              </a:rPr>
              <a:t> </a:t>
            </a:r>
            <a:r>
              <a:rPr lang="en-US" sz="1400" b="0" err="1">
                <a:ea typeface="+mj-lt"/>
                <a:cs typeface="+mj-lt"/>
              </a:rPr>
              <a:t>εξηγεί</a:t>
            </a:r>
            <a:r>
              <a:rPr lang="en-US" sz="1400" b="0">
                <a:ea typeface="+mj-lt"/>
                <a:cs typeface="+mj-lt"/>
              </a:rPr>
              <a:t> </a:t>
            </a:r>
            <a:r>
              <a:rPr lang="en-US" sz="1400" b="0" err="1">
                <a:ea typeface="+mj-lt"/>
                <a:cs typeface="+mj-lt"/>
              </a:rPr>
              <a:t>τον</a:t>
            </a:r>
            <a:r>
              <a:rPr lang="en-US" sz="1400" b="0">
                <a:ea typeface="+mj-lt"/>
                <a:cs typeface="+mj-lt"/>
              </a:rPr>
              <a:t> </a:t>
            </a:r>
            <a:r>
              <a:rPr lang="en-US" sz="1400" b="0" err="1">
                <a:ea typeface="+mj-lt"/>
                <a:cs typeface="+mj-lt"/>
              </a:rPr>
              <a:t>κόσμο</a:t>
            </a:r>
            <a:r>
              <a:rPr lang="en-US" sz="1400" b="0">
                <a:ea typeface="+mj-lt"/>
                <a:cs typeface="+mj-lt"/>
              </a:rPr>
              <a:t>.</a:t>
            </a:r>
            <a:endParaRPr lang="en-US" sz="1400"/>
          </a:p>
          <a:p>
            <a:br>
              <a:rPr lang="en-US"/>
            </a:br>
            <a:endParaRPr lang="en-US" sz="1400"/>
          </a:p>
          <a:p>
            <a:r>
              <a:rPr lang="en-US" sz="1400" b="0" err="1">
                <a:ea typeface="+mj-lt"/>
                <a:cs typeface="+mj-lt"/>
              </a:rPr>
              <a:t>Εύχομ</a:t>
            </a:r>
            <a:r>
              <a:rPr lang="en-US" sz="1400" b="0">
                <a:ea typeface="+mj-lt"/>
                <a:cs typeface="+mj-lt"/>
              </a:rPr>
              <a:t>αι να </a:t>
            </a:r>
            <a:r>
              <a:rPr lang="en-US" sz="1400" b="0" err="1">
                <a:ea typeface="+mj-lt"/>
                <a:cs typeface="+mj-lt"/>
              </a:rPr>
              <a:t>έχουμε</a:t>
            </a:r>
            <a:r>
              <a:rPr lang="en-US" sz="1400" b="0">
                <a:ea typeface="+mj-lt"/>
                <a:cs typeface="+mj-lt"/>
              </a:rPr>
              <a:t> </a:t>
            </a:r>
            <a:r>
              <a:rPr lang="en-US" sz="1400" b="0" err="1">
                <a:ea typeface="+mj-lt"/>
                <a:cs typeface="+mj-lt"/>
              </a:rPr>
              <a:t>μι</a:t>
            </a:r>
            <a:r>
              <a:rPr lang="en-US" sz="1400" b="0">
                <a:ea typeface="+mj-lt"/>
                <a:cs typeface="+mj-lt"/>
              </a:rPr>
              <a:t>α </a:t>
            </a:r>
            <a:r>
              <a:rPr lang="en-US" sz="1400" b="0" err="1">
                <a:ea typeface="+mj-lt"/>
                <a:cs typeface="+mj-lt"/>
              </a:rPr>
              <a:t>δημιουργική</a:t>
            </a:r>
            <a:r>
              <a:rPr lang="en-US" sz="1400" b="0">
                <a:ea typeface="+mj-lt"/>
                <a:cs typeface="+mj-lt"/>
              </a:rPr>
              <a:t> </a:t>
            </a:r>
            <a:r>
              <a:rPr lang="en-US" sz="1400" b="0" err="1">
                <a:ea typeface="+mj-lt"/>
                <a:cs typeface="+mj-lt"/>
              </a:rPr>
              <a:t>χρονιά</a:t>
            </a:r>
            <a:r>
              <a:rPr lang="en-US" sz="1400" b="0">
                <a:ea typeface="+mj-lt"/>
                <a:cs typeface="+mj-lt"/>
              </a:rPr>
              <a:t>, </a:t>
            </a:r>
            <a:r>
              <a:rPr lang="en-US" sz="1400" b="0" err="1">
                <a:ea typeface="+mj-lt"/>
                <a:cs typeface="+mj-lt"/>
              </a:rPr>
              <a:t>γεμάτη</a:t>
            </a:r>
            <a:r>
              <a:rPr lang="en-US" sz="1400" b="0">
                <a:ea typeface="+mj-lt"/>
                <a:cs typeface="+mj-lt"/>
              </a:rPr>
              <a:t> απ</a:t>
            </a:r>
            <a:r>
              <a:rPr lang="en-US" sz="1400" b="0" err="1">
                <a:ea typeface="+mj-lt"/>
                <a:cs typeface="+mj-lt"/>
              </a:rPr>
              <a:t>ορίες</a:t>
            </a:r>
            <a:r>
              <a:rPr lang="en-US" sz="1400" b="0">
                <a:ea typeface="+mj-lt"/>
                <a:cs typeface="+mj-lt"/>
              </a:rPr>
              <a:t>, π</a:t>
            </a:r>
            <a:r>
              <a:rPr lang="en-US" sz="1400" b="0" err="1">
                <a:ea typeface="+mj-lt"/>
                <a:cs typeface="+mj-lt"/>
              </a:rPr>
              <a:t>ειράμ</a:t>
            </a:r>
            <a:r>
              <a:rPr lang="en-US" sz="1400" b="0">
                <a:ea typeface="+mj-lt"/>
                <a:cs typeface="+mj-lt"/>
              </a:rPr>
              <a:t>ατα και ανακα</a:t>
            </a:r>
            <a:r>
              <a:rPr lang="en-US" sz="1400" b="0" err="1">
                <a:ea typeface="+mj-lt"/>
                <a:cs typeface="+mj-lt"/>
              </a:rPr>
              <a:t>λύψεις</a:t>
            </a:r>
            <a:r>
              <a:rPr lang="en-US" sz="1400" b="0">
                <a:ea typeface="+mj-lt"/>
                <a:cs typeface="+mj-lt"/>
              </a:rPr>
              <a:t>. Η </a:t>
            </a:r>
            <a:r>
              <a:rPr lang="en-US" sz="1400" b="0" err="1">
                <a:ea typeface="+mj-lt"/>
                <a:cs typeface="+mj-lt"/>
              </a:rPr>
              <a:t>Χημεί</a:t>
            </a:r>
            <a:r>
              <a:rPr lang="en-US" sz="1400" b="0">
                <a:ea typeface="+mj-lt"/>
                <a:cs typeface="+mj-lt"/>
              </a:rPr>
              <a:t>α </a:t>
            </a:r>
            <a:r>
              <a:rPr lang="en-US" sz="1400" b="0" err="1">
                <a:ea typeface="+mj-lt"/>
                <a:cs typeface="+mj-lt"/>
              </a:rPr>
              <a:t>δεν</a:t>
            </a:r>
            <a:r>
              <a:rPr lang="en-US" sz="1400" b="0">
                <a:ea typeface="+mj-lt"/>
                <a:cs typeface="+mj-lt"/>
              </a:rPr>
              <a:t> </a:t>
            </a:r>
            <a:r>
              <a:rPr lang="en-US" sz="1400" b="0" err="1">
                <a:ea typeface="+mj-lt"/>
                <a:cs typeface="+mj-lt"/>
              </a:rPr>
              <a:t>είν</a:t>
            </a:r>
            <a:r>
              <a:rPr lang="en-US" sz="1400" b="0">
                <a:ea typeface="+mj-lt"/>
                <a:cs typeface="+mj-lt"/>
              </a:rPr>
              <a:t>αι απ</a:t>
            </a:r>
            <a:r>
              <a:rPr lang="en-US" sz="1400" b="0" err="1">
                <a:ea typeface="+mj-lt"/>
                <a:cs typeface="+mj-lt"/>
              </a:rPr>
              <a:t>λώς</a:t>
            </a:r>
            <a:r>
              <a:rPr lang="en-US" sz="1400" b="0">
                <a:ea typeface="+mj-lt"/>
                <a:cs typeface="+mj-lt"/>
              </a:rPr>
              <a:t> </a:t>
            </a:r>
            <a:r>
              <a:rPr lang="en-US" sz="1400" b="0" err="1">
                <a:ea typeface="+mj-lt"/>
                <a:cs typeface="+mj-lt"/>
              </a:rPr>
              <a:t>μάθημ</a:t>
            </a:r>
            <a:r>
              <a:rPr lang="en-US" sz="1400" b="0">
                <a:ea typeface="+mj-lt"/>
                <a:cs typeface="+mj-lt"/>
              </a:rPr>
              <a:t>α – </a:t>
            </a:r>
            <a:r>
              <a:rPr lang="en-US" sz="1400" b="0" err="1">
                <a:ea typeface="+mj-lt"/>
                <a:cs typeface="+mj-lt"/>
              </a:rPr>
              <a:t>είν</a:t>
            </a:r>
            <a:r>
              <a:rPr lang="en-US" sz="1400" b="0">
                <a:ea typeface="+mj-lt"/>
                <a:cs typeface="+mj-lt"/>
              </a:rPr>
              <a:t>αι </a:t>
            </a:r>
            <a:r>
              <a:rPr lang="en-US" sz="1400" b="0" err="1">
                <a:ea typeface="+mj-lt"/>
                <a:cs typeface="+mj-lt"/>
              </a:rPr>
              <a:t>τρό</a:t>
            </a:r>
            <a:r>
              <a:rPr lang="en-US" sz="1400" b="0">
                <a:ea typeface="+mj-lt"/>
                <a:cs typeface="+mj-lt"/>
              </a:rPr>
              <a:t>π</a:t>
            </a:r>
            <a:r>
              <a:rPr lang="en-US" sz="1400" b="0" err="1">
                <a:ea typeface="+mj-lt"/>
                <a:cs typeface="+mj-lt"/>
              </a:rPr>
              <a:t>ος</a:t>
            </a:r>
            <a:r>
              <a:rPr lang="en-US" sz="1400" b="0">
                <a:ea typeface="+mj-lt"/>
                <a:cs typeface="+mj-lt"/>
              </a:rPr>
              <a:t> να κατα</a:t>
            </a:r>
            <a:r>
              <a:rPr lang="en-US" sz="1400" b="0" err="1">
                <a:ea typeface="+mj-lt"/>
                <a:cs typeface="+mj-lt"/>
              </a:rPr>
              <a:t>νοούμε</a:t>
            </a:r>
            <a:r>
              <a:rPr lang="en-US" sz="1400" b="0">
                <a:ea typeface="+mj-lt"/>
                <a:cs typeface="+mj-lt"/>
              </a:rPr>
              <a:t> </a:t>
            </a:r>
            <a:r>
              <a:rPr lang="en-US" sz="1400" b="0" err="1">
                <a:ea typeface="+mj-lt"/>
                <a:cs typeface="+mj-lt"/>
              </a:rPr>
              <a:t>τη</a:t>
            </a:r>
            <a:r>
              <a:rPr lang="en-US" sz="1400" b="0">
                <a:ea typeface="+mj-lt"/>
                <a:cs typeface="+mj-lt"/>
              </a:rPr>
              <a:t> </a:t>
            </a:r>
            <a:r>
              <a:rPr lang="en-US" sz="1400" b="0" err="1">
                <a:ea typeface="+mj-lt"/>
                <a:cs typeface="+mj-lt"/>
              </a:rPr>
              <a:t>ζωή</a:t>
            </a:r>
            <a:r>
              <a:rPr lang="en-US" sz="1400" b="0">
                <a:ea typeface="+mj-lt"/>
                <a:cs typeface="+mj-lt"/>
              </a:rPr>
              <a:t> </a:t>
            </a:r>
            <a:r>
              <a:rPr lang="en-US" sz="1400" b="0" err="1">
                <a:ea typeface="+mj-lt"/>
                <a:cs typeface="+mj-lt"/>
              </a:rPr>
              <a:t>γύρω</a:t>
            </a:r>
            <a:r>
              <a:rPr lang="en-US" sz="1400" b="0">
                <a:ea typeface="+mj-lt"/>
                <a:cs typeface="+mj-lt"/>
              </a:rPr>
              <a:t> μας!</a:t>
            </a:r>
            <a:endParaRPr lang="en-US" sz="1400"/>
          </a:p>
          <a:p>
            <a:endParaRPr lang="en-US"/>
          </a:p>
        </p:txBody>
      </p:sp>
      <p:pic>
        <p:nvPicPr>
          <p:cNvPr id="12" name="Picture Placeholder 8" descr="person with yellow sweater and black hat against a blue background">
            <a:extLst>
              <a:ext uri="{FF2B5EF4-FFF2-40B4-BE49-F238E27FC236}">
                <a16:creationId xmlns:a16="http://schemas.microsoft.com/office/drawing/2014/main" id="{54EB53EE-DFA0-D403-46E8-DD0B10F28B59}"/>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l="314" r="314"/>
          <a:stretch/>
        </p:blipFill>
        <p:spPr>
          <a:xfrm>
            <a:off x="3429001" y="3438144"/>
            <a:ext cx="3420479" cy="3438144"/>
          </a:xfrm>
        </p:spPr>
      </p:pic>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4206240"/>
            <a:ext cx="3931920" cy="1828800"/>
          </a:xfrm>
        </p:spPr>
        <p:txBody>
          <a:bodyPr vert="horz" lIns="0" tIns="0" rIns="0" bIns="0" numCol="1" rtlCol="0" anchor="t">
            <a:normAutofit/>
          </a:bodyPr>
          <a:lstStyle/>
          <a:p>
            <a:endParaRPr lang="en-US"/>
          </a:p>
        </p:txBody>
      </p:sp>
    </p:spTree>
    <p:extLst>
      <p:ext uri="{BB962C8B-B14F-4D97-AF65-F5344CB8AC3E}">
        <p14:creationId xmlns:p14="http://schemas.microsoft.com/office/powerpoint/2010/main" val="338485106"/>
      </p:ext>
    </p:extLst>
  </p:cSld>
  <p:clrMapOvr>
    <a:masterClrMapping/>
  </p:clrMapOvr>
  <mc:AlternateContent xmlns:mc="http://schemas.openxmlformats.org/markup-compatibility/2006" xmlns:p14="http://schemas.microsoft.com/office/powerpoint/2010/main">
    <mc:Choice Requires="p14">
      <p:transition spd="slow" p14:dur="2000" advTm="55434"/>
    </mc:Choice>
    <mc:Fallback xmlns="">
      <p:transition spd="slow" advTm="554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95A7-CB64-6600-C977-E6E8186762FF}"/>
              </a:ext>
            </a:extLst>
          </p:cNvPr>
          <p:cNvSpPr>
            <a:spLocks noGrp="1"/>
          </p:cNvSpPr>
          <p:nvPr>
            <p:ph type="title"/>
          </p:nvPr>
        </p:nvSpPr>
        <p:spPr/>
        <p:txBody>
          <a:bodyPr/>
          <a:lstStyle/>
          <a:p>
            <a:r>
              <a:rPr lang="en-US"/>
              <a:t>ΠΑΡΑΔΕΙΓΜΑΤΑ</a:t>
            </a:r>
          </a:p>
        </p:txBody>
      </p:sp>
      <p:sp>
        <p:nvSpPr>
          <p:cNvPr id="3" name="Content Placeholder 2">
            <a:extLst>
              <a:ext uri="{FF2B5EF4-FFF2-40B4-BE49-F238E27FC236}">
                <a16:creationId xmlns:a16="http://schemas.microsoft.com/office/drawing/2014/main" id="{D8BB2470-724F-C6FB-799D-B59BFEAFCED7}"/>
              </a:ext>
            </a:extLst>
          </p:cNvPr>
          <p:cNvSpPr>
            <a:spLocks noGrp="1"/>
          </p:cNvSpPr>
          <p:nvPr>
            <p:ph sz="quarter" idx="11"/>
          </p:nvPr>
        </p:nvSpPr>
        <p:spPr/>
        <p:txBody>
          <a:bodyPr>
            <a:normAutofit fontScale="25000" lnSpcReduction="20000"/>
          </a:bodyPr>
          <a:lstStyle/>
          <a:p>
            <a:endParaRPr lang="en-US">
              <a:ea typeface="+mn-lt"/>
              <a:cs typeface="+mn-lt"/>
            </a:endParaRPr>
          </a:p>
          <a:p>
            <a:r>
              <a:rPr lang="en-US" sz="4800">
                <a:ea typeface="+mn-lt"/>
                <a:cs typeface="+mn-lt"/>
              </a:rPr>
              <a:t>Zn (s) + 2HCl_{(aq)} → ZnCl₂_{(aq)} + H₂ (g) ↑</a:t>
            </a:r>
            <a:endParaRPr lang="en-US" sz="4800"/>
          </a:p>
          <a:p>
            <a:r>
              <a:rPr lang="en-US" sz="4800">
                <a:ea typeface="+mn-lt"/>
                <a:cs typeface="+mn-lt"/>
              </a:rPr>
              <a:t>(</a:t>
            </a:r>
            <a:r>
              <a:rPr lang="en-US" sz="4800" err="1">
                <a:ea typeface="+mn-lt"/>
                <a:cs typeface="+mn-lt"/>
              </a:rPr>
              <a:t>χλωριούχος</a:t>
            </a:r>
            <a:r>
              <a:rPr lang="en-US" sz="4800">
                <a:ea typeface="+mn-lt"/>
                <a:cs typeface="+mn-lt"/>
              </a:rPr>
              <a:t> </a:t>
            </a:r>
            <a:r>
              <a:rPr lang="en-US" sz="4800" err="1">
                <a:ea typeface="+mn-lt"/>
                <a:cs typeface="+mn-lt"/>
              </a:rPr>
              <a:t>ψευδάργυρος</a:t>
            </a:r>
            <a:r>
              <a:rPr lang="en-US" sz="4800">
                <a:ea typeface="+mn-lt"/>
                <a:cs typeface="+mn-lt"/>
              </a:rPr>
              <a:t>)</a:t>
            </a:r>
            <a:endParaRPr lang="en-US" sz="4800"/>
          </a:p>
          <a:p>
            <a:br>
              <a:rPr lang="en-US"/>
            </a:br>
            <a:endParaRPr lang="en-US" sz="4800"/>
          </a:p>
          <a:p>
            <a:r>
              <a:rPr lang="en-US" sz="4800">
                <a:ea typeface="+mn-lt"/>
                <a:cs typeface="+mn-lt"/>
              </a:rPr>
              <a:t>2Al (s) + 6HCl_{(aq)} → 2AlCl₃_{(aq)} + 3H₂ (g) ↑</a:t>
            </a:r>
            <a:endParaRPr lang="en-US" sz="4800"/>
          </a:p>
          <a:p>
            <a:r>
              <a:rPr lang="en-US" sz="4800">
                <a:ea typeface="+mn-lt"/>
                <a:cs typeface="+mn-lt"/>
              </a:rPr>
              <a:t>(</a:t>
            </a:r>
            <a:r>
              <a:rPr lang="en-US" sz="4800" err="1">
                <a:ea typeface="+mn-lt"/>
                <a:cs typeface="+mn-lt"/>
              </a:rPr>
              <a:t>χλωριούχο</a:t>
            </a:r>
            <a:r>
              <a:rPr lang="en-US" sz="4800">
                <a:ea typeface="+mn-lt"/>
                <a:cs typeface="+mn-lt"/>
              </a:rPr>
              <a:t> α</a:t>
            </a:r>
            <a:r>
              <a:rPr lang="en-US" sz="4800" err="1">
                <a:ea typeface="+mn-lt"/>
                <a:cs typeface="+mn-lt"/>
              </a:rPr>
              <a:t>ργίλιο</a:t>
            </a:r>
            <a:r>
              <a:rPr lang="en-US" sz="4800">
                <a:ea typeface="+mn-lt"/>
                <a:cs typeface="+mn-lt"/>
              </a:rPr>
              <a:t>)</a:t>
            </a:r>
            <a:endParaRPr lang="en-US" sz="4800"/>
          </a:p>
          <a:p>
            <a:br>
              <a:rPr lang="en-US"/>
            </a:br>
            <a:endParaRPr lang="en-US"/>
          </a:p>
          <a:p>
            <a:r>
              <a:rPr lang="en-US" sz="4800">
                <a:ea typeface="+mn-lt"/>
                <a:cs typeface="+mn-lt"/>
              </a:rPr>
              <a:t>Cu (s) + HCl_{(aq)} \;\; ✘ \;\; </a:t>
            </a:r>
            <a:r>
              <a:rPr lang="en-US" sz="4800" err="1">
                <a:ea typeface="+mn-lt"/>
                <a:cs typeface="+mn-lt"/>
              </a:rPr>
              <a:t>δεν</a:t>
            </a:r>
            <a:r>
              <a:rPr lang="en-US" sz="4800">
                <a:ea typeface="+mn-lt"/>
                <a:cs typeface="+mn-lt"/>
              </a:rPr>
              <a:t> α</a:t>
            </a:r>
            <a:r>
              <a:rPr lang="en-US" sz="4800" err="1">
                <a:ea typeface="+mn-lt"/>
                <a:cs typeface="+mn-lt"/>
              </a:rPr>
              <a:t>ντιδρά</a:t>
            </a:r>
            <a:endParaRPr lang="en-US" sz="4800"/>
          </a:p>
          <a:p>
            <a:endParaRPr lang="en-US"/>
          </a:p>
        </p:txBody>
      </p:sp>
    </p:spTree>
    <p:extLst>
      <p:ext uri="{BB962C8B-B14F-4D97-AF65-F5344CB8AC3E}">
        <p14:creationId xmlns:p14="http://schemas.microsoft.com/office/powerpoint/2010/main" val="1090295195"/>
      </p:ext>
    </p:extLst>
  </p:cSld>
  <p:clrMapOvr>
    <a:masterClrMapping/>
  </p:clrMapOvr>
  <mc:AlternateContent xmlns:mc="http://schemas.openxmlformats.org/markup-compatibility/2006" xmlns:p14="http://schemas.microsoft.com/office/powerpoint/2010/main">
    <mc:Choice Requires="p14">
      <p:transition spd="slow" p14:dur="2000" advTm="29696"/>
    </mc:Choice>
    <mc:Fallback xmlns="">
      <p:transition spd="slow" advTm="2969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BDE9-9725-CA55-2808-26129BE7EF11}"/>
              </a:ext>
            </a:extLst>
          </p:cNvPr>
          <p:cNvSpPr>
            <a:spLocks noGrp="1"/>
          </p:cNvSpPr>
          <p:nvPr>
            <p:ph type="title"/>
          </p:nvPr>
        </p:nvSpPr>
        <p:spPr/>
        <p:txBody>
          <a:bodyPr/>
          <a:lstStyle/>
          <a:p>
            <a:r>
              <a:rPr lang="en-US"/>
              <a:t>ΠΑΡΑΤΗΡΗΣΕΙΣ </a:t>
            </a:r>
          </a:p>
        </p:txBody>
      </p:sp>
      <p:sp>
        <p:nvSpPr>
          <p:cNvPr id="3" name="Content Placeholder 2">
            <a:extLst>
              <a:ext uri="{FF2B5EF4-FFF2-40B4-BE49-F238E27FC236}">
                <a16:creationId xmlns:a16="http://schemas.microsoft.com/office/drawing/2014/main" id="{6642D978-28E2-AD80-AA9E-9A97439D3D3E}"/>
              </a:ext>
            </a:extLst>
          </p:cNvPr>
          <p:cNvSpPr>
            <a:spLocks noGrp="1"/>
          </p:cNvSpPr>
          <p:nvPr>
            <p:ph sz="quarter" idx="11"/>
          </p:nvPr>
        </p:nvSpPr>
        <p:spPr>
          <a:xfrm>
            <a:off x="835645" y="3288926"/>
            <a:ext cx="10515600" cy="2660904"/>
          </a:xfrm>
        </p:spPr>
        <p:txBody>
          <a:bodyPr>
            <a:normAutofit fontScale="25000" lnSpcReduction="20000"/>
          </a:bodyPr>
          <a:lstStyle/>
          <a:p>
            <a:r>
              <a:rPr lang="en-US" sz="4800" dirty="0">
                <a:ea typeface="+mn-lt"/>
                <a:cs typeface="+mn-lt"/>
              </a:rPr>
              <a:t>📌 Κα</a:t>
            </a:r>
            <a:r>
              <a:rPr lang="en-US" sz="4800" dirty="0" err="1">
                <a:ea typeface="+mn-lt"/>
                <a:cs typeface="+mn-lt"/>
              </a:rPr>
              <a:t>τά</a:t>
            </a:r>
            <a:r>
              <a:rPr lang="en-US" sz="4800" dirty="0">
                <a:ea typeface="+mn-lt"/>
                <a:cs typeface="+mn-lt"/>
              </a:rPr>
              <a:t> </a:t>
            </a:r>
            <a:r>
              <a:rPr lang="en-US" sz="4800" dirty="0" err="1">
                <a:ea typeface="+mn-lt"/>
                <a:cs typeface="+mn-lt"/>
              </a:rPr>
              <a:t>την</a:t>
            </a:r>
            <a:r>
              <a:rPr lang="en-US" sz="4800" dirty="0">
                <a:ea typeface="+mn-lt"/>
                <a:cs typeface="+mn-lt"/>
              </a:rPr>
              <a:t> α</a:t>
            </a:r>
            <a:r>
              <a:rPr lang="en-US" sz="4800" dirty="0" err="1">
                <a:ea typeface="+mn-lt"/>
                <a:cs typeface="+mn-lt"/>
              </a:rPr>
              <a:t>ντίδρ</a:t>
            </a:r>
            <a:r>
              <a:rPr lang="en-US" sz="4800" dirty="0">
                <a:ea typeface="+mn-lt"/>
                <a:cs typeface="+mn-lt"/>
              </a:rPr>
              <a:t>α</a:t>
            </a:r>
            <a:r>
              <a:rPr lang="en-US" sz="4800" dirty="0" err="1">
                <a:ea typeface="+mn-lt"/>
                <a:cs typeface="+mn-lt"/>
              </a:rPr>
              <a:t>ση</a:t>
            </a:r>
            <a:r>
              <a:rPr lang="en-US" sz="4800" dirty="0">
                <a:ea typeface="+mn-lt"/>
                <a:cs typeface="+mn-lt"/>
              </a:rPr>
              <a:t> </a:t>
            </a:r>
            <a:r>
              <a:rPr lang="en-US" sz="4800" dirty="0" err="1">
                <a:ea typeface="+mn-lt"/>
                <a:cs typeface="+mn-lt"/>
              </a:rPr>
              <a:t>των</a:t>
            </a:r>
            <a:r>
              <a:rPr lang="en-US" sz="4800" dirty="0">
                <a:ea typeface="+mn-lt"/>
                <a:cs typeface="+mn-lt"/>
              </a:rPr>
              <a:t> </a:t>
            </a:r>
            <a:r>
              <a:rPr lang="en-US" sz="4800" dirty="0" err="1">
                <a:ea typeface="+mn-lt"/>
                <a:cs typeface="+mn-lt"/>
              </a:rPr>
              <a:t>οξέων</a:t>
            </a:r>
            <a:r>
              <a:rPr lang="en-US" sz="4800" dirty="0">
                <a:ea typeface="+mn-lt"/>
                <a:cs typeface="+mn-lt"/>
              </a:rPr>
              <a:t> </a:t>
            </a:r>
            <a:r>
              <a:rPr lang="en-US" sz="4800" dirty="0" err="1">
                <a:ea typeface="+mn-lt"/>
                <a:cs typeface="+mn-lt"/>
              </a:rPr>
              <a:t>με</a:t>
            </a:r>
            <a:r>
              <a:rPr lang="en-US" sz="4800" dirty="0">
                <a:ea typeface="+mn-lt"/>
                <a:cs typeface="+mn-lt"/>
              </a:rPr>
              <a:t> </a:t>
            </a:r>
            <a:r>
              <a:rPr lang="en-US" sz="4800" dirty="0" err="1">
                <a:ea typeface="+mn-lt"/>
                <a:cs typeface="+mn-lt"/>
              </a:rPr>
              <a:t>μέτ</a:t>
            </a:r>
            <a:r>
              <a:rPr lang="en-US" sz="4800" dirty="0">
                <a:ea typeface="+mn-lt"/>
                <a:cs typeface="+mn-lt"/>
              </a:rPr>
              <a:t>α</a:t>
            </a:r>
            <a:r>
              <a:rPr lang="en-US" sz="4800" dirty="0" err="1">
                <a:ea typeface="+mn-lt"/>
                <a:cs typeface="+mn-lt"/>
              </a:rPr>
              <a:t>λλ</a:t>
            </a:r>
            <a:r>
              <a:rPr lang="en-US" sz="4800" dirty="0">
                <a:ea typeface="+mn-lt"/>
                <a:cs typeface="+mn-lt"/>
              </a:rPr>
              <a:t>α </a:t>
            </a:r>
            <a:r>
              <a:rPr lang="en-US" sz="4800" dirty="0" err="1">
                <a:ea typeface="+mn-lt"/>
                <a:cs typeface="+mn-lt"/>
              </a:rPr>
              <a:t>ελευθερώνετ</a:t>
            </a:r>
            <a:r>
              <a:rPr lang="en-US" sz="4800" dirty="0">
                <a:ea typeface="+mn-lt"/>
                <a:cs typeface="+mn-lt"/>
              </a:rPr>
              <a:t>αι </a:t>
            </a:r>
            <a:r>
              <a:rPr lang="en-US" sz="4800" dirty="0" err="1">
                <a:ea typeface="+mn-lt"/>
                <a:cs typeface="+mn-lt"/>
              </a:rPr>
              <a:t>θερμότητ</a:t>
            </a:r>
            <a:r>
              <a:rPr lang="en-US" sz="4800" dirty="0">
                <a:ea typeface="+mn-lt"/>
                <a:cs typeface="+mn-lt"/>
              </a:rPr>
              <a:t>α, </a:t>
            </a:r>
            <a:r>
              <a:rPr lang="en-US" sz="4800" dirty="0" err="1">
                <a:ea typeface="+mn-lt"/>
                <a:cs typeface="+mn-lt"/>
              </a:rPr>
              <a:t>δηλ</a:t>
            </a:r>
            <a:r>
              <a:rPr lang="en-US" sz="4800" dirty="0">
                <a:ea typeface="+mn-lt"/>
                <a:cs typeface="+mn-lt"/>
              </a:rPr>
              <a:t>α</a:t>
            </a:r>
            <a:r>
              <a:rPr lang="en-US" sz="4800" dirty="0" err="1">
                <a:ea typeface="+mn-lt"/>
                <a:cs typeface="+mn-lt"/>
              </a:rPr>
              <a:t>δή</a:t>
            </a:r>
            <a:r>
              <a:rPr lang="en-US" sz="4800" dirty="0">
                <a:ea typeface="+mn-lt"/>
                <a:cs typeface="+mn-lt"/>
              </a:rPr>
              <a:t> </a:t>
            </a:r>
            <a:r>
              <a:rPr lang="en-US" sz="4800" dirty="0" err="1">
                <a:ea typeface="+mn-lt"/>
                <a:cs typeface="+mn-lt"/>
              </a:rPr>
              <a:t>είν</a:t>
            </a:r>
            <a:r>
              <a:rPr lang="en-US" sz="4800" dirty="0">
                <a:ea typeface="+mn-lt"/>
                <a:cs typeface="+mn-lt"/>
              </a:rPr>
              <a:t>αι </a:t>
            </a:r>
            <a:r>
              <a:rPr lang="en-US" sz="4800" dirty="0" err="1">
                <a:ea typeface="+mn-lt"/>
                <a:cs typeface="+mn-lt"/>
              </a:rPr>
              <a:t>εξώθερμη</a:t>
            </a:r>
            <a:r>
              <a:rPr lang="en-US" sz="4800" dirty="0">
                <a:ea typeface="+mn-lt"/>
                <a:cs typeface="+mn-lt"/>
              </a:rPr>
              <a:t> α</a:t>
            </a:r>
            <a:r>
              <a:rPr lang="en-US" sz="4800" dirty="0" err="1">
                <a:ea typeface="+mn-lt"/>
                <a:cs typeface="+mn-lt"/>
              </a:rPr>
              <a:t>ντίδρ</a:t>
            </a:r>
            <a:r>
              <a:rPr lang="en-US" sz="4800" dirty="0">
                <a:ea typeface="+mn-lt"/>
                <a:cs typeface="+mn-lt"/>
              </a:rPr>
              <a:t>α</a:t>
            </a:r>
            <a:r>
              <a:rPr lang="en-US" sz="4800" dirty="0" err="1">
                <a:ea typeface="+mn-lt"/>
                <a:cs typeface="+mn-lt"/>
              </a:rPr>
              <a:t>ση</a:t>
            </a:r>
            <a:r>
              <a:rPr lang="en-US" sz="4800" dirty="0">
                <a:ea typeface="+mn-lt"/>
                <a:cs typeface="+mn-lt"/>
              </a:rPr>
              <a:t>.</a:t>
            </a:r>
            <a:endParaRPr lang="en-US" sz="4800" dirty="0"/>
          </a:p>
          <a:p>
            <a:r>
              <a:rPr lang="en-US" sz="4800" dirty="0">
                <a:ea typeface="+mn-lt"/>
                <a:cs typeface="+mn-lt"/>
              </a:rPr>
              <a:t>📌 </a:t>
            </a:r>
            <a:r>
              <a:rPr lang="en-US" sz="4800" dirty="0" err="1">
                <a:ea typeface="+mn-lt"/>
                <a:cs typeface="+mn-lt"/>
              </a:rPr>
              <a:t>Οι</a:t>
            </a:r>
            <a:r>
              <a:rPr lang="en-US" sz="4800" dirty="0">
                <a:ea typeface="+mn-lt"/>
                <a:cs typeface="+mn-lt"/>
              </a:rPr>
              <a:t> α</a:t>
            </a:r>
            <a:r>
              <a:rPr lang="en-US" sz="4800" dirty="0" err="1">
                <a:ea typeface="+mn-lt"/>
                <a:cs typeface="+mn-lt"/>
              </a:rPr>
              <a:t>ντιδράσεις</a:t>
            </a:r>
            <a:r>
              <a:rPr lang="en-US" sz="4800" dirty="0">
                <a:ea typeface="+mn-lt"/>
                <a:cs typeface="+mn-lt"/>
              </a:rPr>
              <a:t> α</a:t>
            </a:r>
            <a:r>
              <a:rPr lang="en-US" sz="4800" dirty="0" err="1">
                <a:ea typeface="+mn-lt"/>
                <a:cs typeface="+mn-lt"/>
              </a:rPr>
              <a:t>υτές</a:t>
            </a:r>
            <a:r>
              <a:rPr lang="en-US" sz="4800" dirty="0">
                <a:ea typeface="+mn-lt"/>
                <a:cs typeface="+mn-lt"/>
              </a:rPr>
              <a:t> χαρα</a:t>
            </a:r>
            <a:r>
              <a:rPr lang="en-US" sz="4800" dirty="0" err="1">
                <a:ea typeface="+mn-lt"/>
                <a:cs typeface="+mn-lt"/>
              </a:rPr>
              <a:t>κτηρίζοντ</a:t>
            </a:r>
            <a:r>
              <a:rPr lang="en-US" sz="4800" dirty="0">
                <a:ea typeface="+mn-lt"/>
                <a:cs typeface="+mn-lt"/>
              </a:rPr>
              <a:t>αι </a:t>
            </a:r>
            <a:r>
              <a:rPr lang="en-US" sz="4800" dirty="0" err="1">
                <a:ea typeface="+mn-lt"/>
                <a:cs typeface="+mn-lt"/>
              </a:rPr>
              <a:t>ως</a:t>
            </a:r>
            <a:r>
              <a:rPr lang="en-US" sz="4800" dirty="0">
                <a:ea typeface="+mn-lt"/>
                <a:cs typeface="+mn-lt"/>
              </a:rPr>
              <a:t> α</a:t>
            </a:r>
            <a:r>
              <a:rPr lang="en-US" sz="4800" dirty="0" err="1">
                <a:ea typeface="+mn-lt"/>
                <a:cs typeface="+mn-lt"/>
              </a:rPr>
              <a:t>ντιδράσεις</a:t>
            </a:r>
            <a:r>
              <a:rPr lang="en-US" sz="4800" dirty="0">
                <a:ea typeface="+mn-lt"/>
                <a:cs typeface="+mn-lt"/>
              </a:rPr>
              <a:t> απ</a:t>
            </a:r>
            <a:r>
              <a:rPr lang="en-US" sz="4800" dirty="0" err="1">
                <a:ea typeface="+mn-lt"/>
                <a:cs typeface="+mn-lt"/>
              </a:rPr>
              <a:t>λής</a:t>
            </a:r>
            <a:r>
              <a:rPr lang="en-US" sz="4800" dirty="0">
                <a:ea typeface="+mn-lt"/>
                <a:cs typeface="+mn-lt"/>
              </a:rPr>
              <a:t> α</a:t>
            </a:r>
            <a:r>
              <a:rPr lang="en-US" sz="4800" dirty="0" err="1">
                <a:ea typeface="+mn-lt"/>
                <a:cs typeface="+mn-lt"/>
              </a:rPr>
              <a:t>ντικ</a:t>
            </a:r>
            <a:r>
              <a:rPr lang="en-US" sz="4800" dirty="0">
                <a:ea typeface="+mn-lt"/>
                <a:cs typeface="+mn-lt"/>
              </a:rPr>
              <a:t>α</a:t>
            </a:r>
            <a:r>
              <a:rPr lang="en-US" sz="4800" dirty="0" err="1">
                <a:ea typeface="+mn-lt"/>
                <a:cs typeface="+mn-lt"/>
              </a:rPr>
              <a:t>τάστ</a:t>
            </a:r>
            <a:r>
              <a:rPr lang="en-US" sz="4800" dirty="0">
                <a:ea typeface="+mn-lt"/>
                <a:cs typeface="+mn-lt"/>
              </a:rPr>
              <a:t>α</a:t>
            </a:r>
            <a:r>
              <a:rPr lang="en-US" sz="4800" dirty="0" err="1">
                <a:ea typeface="+mn-lt"/>
                <a:cs typeface="+mn-lt"/>
              </a:rPr>
              <a:t>σης</a:t>
            </a:r>
            <a:r>
              <a:rPr lang="en-US" sz="4800" dirty="0">
                <a:ea typeface="+mn-lt"/>
                <a:cs typeface="+mn-lt"/>
              </a:rPr>
              <a:t>.</a:t>
            </a:r>
            <a:endParaRPr lang="en-US" sz="4800" dirty="0"/>
          </a:p>
          <a:p>
            <a:endParaRPr lang="en-US" sz="4800"/>
          </a:p>
          <a:p>
            <a:endParaRPr lang="en-US" sz="4800"/>
          </a:p>
          <a:p>
            <a:r>
              <a:rPr lang="en-US" sz="4800" dirty="0">
                <a:ea typeface="+mn-lt"/>
                <a:cs typeface="+mn-lt"/>
              </a:rPr>
              <a:t>➡️ </a:t>
            </a:r>
            <a:r>
              <a:rPr lang="en-US" sz="4800" dirty="0" err="1">
                <a:ea typeface="+mn-lt"/>
                <a:cs typeface="+mn-lt"/>
              </a:rPr>
              <a:t>Το</a:t>
            </a:r>
            <a:r>
              <a:rPr lang="en-US" sz="4800" dirty="0">
                <a:ea typeface="+mn-lt"/>
                <a:cs typeface="+mn-lt"/>
              </a:rPr>
              <a:t> α</a:t>
            </a:r>
            <a:r>
              <a:rPr lang="en-US" sz="4800" dirty="0" err="1">
                <a:ea typeface="+mn-lt"/>
                <a:cs typeface="+mn-lt"/>
              </a:rPr>
              <a:t>έριο</a:t>
            </a:r>
            <a:r>
              <a:rPr lang="en-US" sz="4800" dirty="0">
                <a:ea typeface="+mn-lt"/>
                <a:cs typeface="+mn-lt"/>
              </a:rPr>
              <a:t> </a:t>
            </a:r>
            <a:r>
              <a:rPr lang="en-US" sz="4800" dirty="0" err="1">
                <a:ea typeface="+mn-lt"/>
                <a:cs typeface="+mn-lt"/>
              </a:rPr>
              <a:t>υδρογόνο</a:t>
            </a:r>
            <a:r>
              <a:rPr lang="en-US" sz="4800" dirty="0">
                <a:ea typeface="+mn-lt"/>
                <a:cs typeface="+mn-lt"/>
              </a:rPr>
              <a:t> π</a:t>
            </a:r>
            <a:r>
              <a:rPr lang="en-US" sz="4800" dirty="0" err="1">
                <a:ea typeface="+mn-lt"/>
                <a:cs typeface="+mn-lt"/>
              </a:rPr>
              <a:t>ου</a:t>
            </a:r>
            <a:r>
              <a:rPr lang="en-US" sz="4800" dirty="0">
                <a:ea typeface="+mn-lt"/>
                <a:cs typeface="+mn-lt"/>
              </a:rPr>
              <a:t> πα</a:t>
            </a:r>
            <a:r>
              <a:rPr lang="en-US" sz="4800" dirty="0" err="1">
                <a:ea typeface="+mn-lt"/>
                <a:cs typeface="+mn-lt"/>
              </a:rPr>
              <a:t>ράγετ</a:t>
            </a:r>
            <a:r>
              <a:rPr lang="en-US" sz="4800" dirty="0">
                <a:ea typeface="+mn-lt"/>
                <a:cs typeface="+mn-lt"/>
              </a:rPr>
              <a:t>αι από </a:t>
            </a:r>
            <a:r>
              <a:rPr lang="en-US" sz="4800" dirty="0" err="1">
                <a:ea typeface="+mn-lt"/>
                <a:cs typeface="+mn-lt"/>
              </a:rPr>
              <a:t>την</a:t>
            </a:r>
            <a:r>
              <a:rPr lang="en-US" sz="4800" dirty="0">
                <a:ea typeface="+mn-lt"/>
                <a:cs typeface="+mn-lt"/>
              </a:rPr>
              <a:t> α</a:t>
            </a:r>
            <a:r>
              <a:rPr lang="en-US" sz="4800" dirty="0" err="1">
                <a:ea typeface="+mn-lt"/>
                <a:cs typeface="+mn-lt"/>
              </a:rPr>
              <a:t>ντίδρ</a:t>
            </a:r>
            <a:r>
              <a:rPr lang="en-US" sz="4800" dirty="0">
                <a:ea typeface="+mn-lt"/>
                <a:cs typeface="+mn-lt"/>
              </a:rPr>
              <a:t>α</a:t>
            </a:r>
            <a:r>
              <a:rPr lang="en-US" sz="4800" dirty="0" err="1">
                <a:ea typeface="+mn-lt"/>
                <a:cs typeface="+mn-lt"/>
              </a:rPr>
              <a:t>ση</a:t>
            </a:r>
            <a:r>
              <a:rPr lang="en-US" sz="4800" dirty="0">
                <a:ea typeface="+mn-lt"/>
                <a:cs typeface="+mn-lt"/>
              </a:rPr>
              <a:t> α</a:t>
            </a:r>
            <a:r>
              <a:rPr lang="en-US" sz="4800" dirty="0" err="1">
                <a:ea typeface="+mn-lt"/>
                <a:cs typeface="+mn-lt"/>
              </a:rPr>
              <a:t>νιχνεύετ</a:t>
            </a:r>
            <a:r>
              <a:rPr lang="en-US" sz="4800" dirty="0">
                <a:ea typeface="+mn-lt"/>
                <a:cs typeface="+mn-lt"/>
              </a:rPr>
              <a:t>αι από </a:t>
            </a:r>
            <a:r>
              <a:rPr lang="en-US" sz="4800" dirty="0" err="1">
                <a:ea typeface="+mn-lt"/>
                <a:cs typeface="+mn-lt"/>
              </a:rPr>
              <a:t>τη</a:t>
            </a:r>
            <a:r>
              <a:rPr lang="en-US" sz="4800" dirty="0">
                <a:ea typeface="+mn-lt"/>
                <a:cs typeface="+mn-lt"/>
              </a:rPr>
              <a:t> χαρα</a:t>
            </a:r>
            <a:r>
              <a:rPr lang="en-US" sz="4800" dirty="0" err="1">
                <a:ea typeface="+mn-lt"/>
                <a:cs typeface="+mn-lt"/>
              </a:rPr>
              <a:t>κτηριστική</a:t>
            </a:r>
            <a:r>
              <a:rPr lang="en-US" sz="4800" dirty="0">
                <a:ea typeface="+mn-lt"/>
                <a:cs typeface="+mn-lt"/>
              </a:rPr>
              <a:t> </a:t>
            </a:r>
            <a:r>
              <a:rPr lang="en-US" sz="4800" dirty="0" err="1">
                <a:ea typeface="+mn-lt"/>
                <a:cs typeface="+mn-lt"/>
              </a:rPr>
              <a:t>του</a:t>
            </a:r>
            <a:r>
              <a:rPr lang="en-US" sz="4800" dirty="0">
                <a:ea typeface="+mn-lt"/>
                <a:cs typeface="+mn-lt"/>
              </a:rPr>
              <a:t> </a:t>
            </a:r>
            <a:r>
              <a:rPr lang="en-US" sz="4800" dirty="0" err="1">
                <a:ea typeface="+mn-lt"/>
                <a:cs typeface="+mn-lt"/>
              </a:rPr>
              <a:t>ιδιότητ</a:t>
            </a:r>
            <a:r>
              <a:rPr lang="en-US" sz="4800" dirty="0">
                <a:ea typeface="+mn-lt"/>
                <a:cs typeface="+mn-lt"/>
              </a:rPr>
              <a:t>α να κα</a:t>
            </a:r>
            <a:r>
              <a:rPr lang="en-US" sz="4800" dirty="0" err="1">
                <a:ea typeface="+mn-lt"/>
                <a:cs typeface="+mn-lt"/>
              </a:rPr>
              <a:t>ίγετ</a:t>
            </a:r>
            <a:r>
              <a:rPr lang="en-US" sz="4800" dirty="0">
                <a:ea typeface="+mn-lt"/>
                <a:cs typeface="+mn-lt"/>
              </a:rPr>
              <a:t>αι </a:t>
            </a:r>
            <a:r>
              <a:rPr lang="en-US" sz="4800" dirty="0" err="1">
                <a:ea typeface="+mn-lt"/>
                <a:cs typeface="+mn-lt"/>
              </a:rPr>
              <a:t>με</a:t>
            </a:r>
            <a:r>
              <a:rPr lang="en-US" sz="4800" dirty="0">
                <a:ea typeface="+mn-lt"/>
                <a:cs typeface="+mn-lt"/>
              </a:rPr>
              <a:t> </a:t>
            </a:r>
            <a:r>
              <a:rPr lang="en-US" sz="4800" dirty="0" err="1">
                <a:ea typeface="+mn-lt"/>
                <a:cs typeface="+mn-lt"/>
              </a:rPr>
              <a:t>κρότο</a:t>
            </a:r>
            <a:r>
              <a:rPr lang="en-US" sz="4800" dirty="0">
                <a:ea typeface="+mn-lt"/>
                <a:cs typeface="+mn-lt"/>
              </a:rPr>
              <a:t> (</a:t>
            </a:r>
            <a:r>
              <a:rPr lang="en-US" sz="4800" dirty="0" err="1">
                <a:ea typeface="+mn-lt"/>
                <a:cs typeface="+mn-lt"/>
              </a:rPr>
              <a:t>μικρή</a:t>
            </a:r>
            <a:r>
              <a:rPr lang="en-US" sz="4800" dirty="0">
                <a:ea typeface="+mn-lt"/>
                <a:cs typeface="+mn-lt"/>
              </a:rPr>
              <a:t> </a:t>
            </a:r>
            <a:r>
              <a:rPr lang="en-US" sz="4800" dirty="0" err="1">
                <a:ea typeface="+mn-lt"/>
                <a:cs typeface="+mn-lt"/>
              </a:rPr>
              <a:t>έκρηξη</a:t>
            </a:r>
            <a:r>
              <a:rPr lang="en-US" sz="4800" dirty="0">
                <a:ea typeface="+mn-lt"/>
                <a:cs typeface="+mn-lt"/>
              </a:rPr>
              <a:t>):</a:t>
            </a:r>
            <a:endParaRPr lang="en-US" sz="4800" dirty="0"/>
          </a:p>
          <a:p>
            <a:br>
              <a:rPr lang="en-US"/>
            </a:br>
            <a:endParaRPr lang="en-US" sz="4800"/>
          </a:p>
          <a:p>
            <a:r>
              <a:rPr lang="en-US" sz="4800">
                <a:ea typeface="+mn-lt"/>
                <a:cs typeface="+mn-lt"/>
              </a:rPr>
              <a:t>2H₂ (g) + O₂ (g) → 2H₂O_{(ℓ)}</a:t>
            </a:r>
            <a:endParaRPr lang="en-US" sz="4800"/>
          </a:p>
          <a:p>
            <a:endParaRPr lang="en-US"/>
          </a:p>
        </p:txBody>
      </p:sp>
    </p:spTree>
    <p:extLst>
      <p:ext uri="{BB962C8B-B14F-4D97-AF65-F5344CB8AC3E}">
        <p14:creationId xmlns:p14="http://schemas.microsoft.com/office/powerpoint/2010/main" val="2680196863"/>
      </p:ext>
    </p:extLst>
  </p:cSld>
  <p:clrMapOvr>
    <a:masterClrMapping/>
  </p:clrMapOvr>
  <mc:AlternateContent xmlns:mc="http://schemas.openxmlformats.org/markup-compatibility/2006" xmlns:p14="http://schemas.microsoft.com/office/powerpoint/2010/main">
    <mc:Choice Requires="p14">
      <p:transition spd="slow" p14:dur="2000" advTm="26368"/>
    </mc:Choice>
    <mc:Fallback xmlns="">
      <p:transition spd="slow" advTm="263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4442B8-1A4E-742F-5C3B-E5DDC2E947B8}"/>
              </a:ext>
            </a:extLst>
          </p:cNvPr>
          <p:cNvSpPr>
            <a:spLocks noGrp="1"/>
          </p:cNvSpPr>
          <p:nvPr>
            <p:ph type="title"/>
          </p:nvPr>
        </p:nvSpPr>
        <p:spPr>
          <a:xfrm>
            <a:off x="731520" y="1517904"/>
            <a:ext cx="5029200" cy="3931920"/>
          </a:xfrm>
        </p:spPr>
        <p:txBody>
          <a:bodyPr/>
          <a:lstStyle/>
          <a:p>
            <a:r>
              <a:rPr lang="en-US"/>
              <a:t>Β' ΜΕΡΟΣ - ΑΣΚΗΣΕΙΣ </a:t>
            </a:r>
          </a:p>
        </p:txBody>
      </p:sp>
      <p:sp>
        <p:nvSpPr>
          <p:cNvPr id="10" name="Picture Placeholder 2">
            <a:extLst>
              <a:ext uri="{FF2B5EF4-FFF2-40B4-BE49-F238E27FC236}">
                <a16:creationId xmlns:a16="http://schemas.microsoft.com/office/drawing/2014/main" id="{5F2B5128-EEEA-194C-411A-A28FE40CE284}"/>
              </a:ext>
            </a:extLst>
          </p:cNvPr>
          <p:cNvSpPr>
            <a:spLocks noGrp="1"/>
          </p:cNvSpPr>
          <p:nvPr>
            <p:ph type="pic" sz="quarter" idx="10"/>
          </p:nvPr>
        </p:nvSpPr>
        <p:spPr>
          <a:xfrm>
            <a:off x="7007351" y="572886"/>
            <a:ext cx="4608577" cy="5715000"/>
          </a:xfrm>
        </p:spPr>
        <p:txBody>
          <a:bodyPr/>
          <a:lstStyle/>
          <a:p>
            <a:endParaRPr lang="el-GR"/>
          </a:p>
        </p:txBody>
      </p:sp>
    </p:spTree>
    <p:extLst>
      <p:ext uri="{BB962C8B-B14F-4D97-AF65-F5344CB8AC3E}">
        <p14:creationId xmlns:p14="http://schemas.microsoft.com/office/powerpoint/2010/main" val="3622533924"/>
      </p:ext>
    </p:extLst>
  </p:cSld>
  <p:clrMapOvr>
    <a:masterClrMapping/>
  </p:clrMapOvr>
  <mc:AlternateContent xmlns:mc="http://schemas.openxmlformats.org/markup-compatibility/2006" xmlns:p14="http://schemas.microsoft.com/office/powerpoint/2010/main">
    <mc:Choice Requires="p14">
      <p:transition spd="slow" p14:dur="2000" advTm="3456"/>
    </mc:Choice>
    <mc:Fallback xmlns="">
      <p:transition spd="slow" advTm="34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B45530-32C9-98D8-3BB7-20E6D7BE20B9}"/>
              </a:ext>
            </a:extLst>
          </p:cNvPr>
          <p:cNvSpPr>
            <a:spLocks noGrp="1"/>
          </p:cNvSpPr>
          <p:nvPr>
            <p:ph type="title"/>
          </p:nvPr>
        </p:nvSpPr>
        <p:spPr>
          <a:xfrm>
            <a:off x="841248" y="548640"/>
            <a:ext cx="10515600" cy="1463040"/>
          </a:xfrm>
        </p:spPr>
        <p:txBody>
          <a:bodyPr>
            <a:normAutofit/>
          </a:bodyPr>
          <a:lstStyle/>
          <a:p>
            <a:r>
              <a:rPr lang="en-US" sz="1800"/>
              <a:t>Σ’ ένα χημικό εργαστήριο έχουμε δοχεία κατασκευασμένα από σίδηρο, αργίλιο (αλουμίνιο) και χαλκό. Σε ποια δοχεία μπορούμε να φυλάσσουμε διαλύματα οξέων (π.χ. HCl) χωρίς να αλλοιωθούν;</a:t>
            </a:r>
          </a:p>
          <a:p>
            <a:endParaRPr lang="en-US"/>
          </a:p>
        </p:txBody>
      </p:sp>
      <p:sp>
        <p:nvSpPr>
          <p:cNvPr id="10" name="Content Placeholder 2">
            <a:extLst>
              <a:ext uri="{FF2B5EF4-FFF2-40B4-BE49-F238E27FC236}">
                <a16:creationId xmlns:a16="http://schemas.microsoft.com/office/drawing/2014/main" id="{C1F4C14B-A005-3510-937E-26402E52D486}"/>
              </a:ext>
            </a:extLst>
          </p:cNvPr>
          <p:cNvSpPr>
            <a:spLocks noGrp="1"/>
          </p:cNvSpPr>
          <p:nvPr>
            <p:ph sz="quarter" idx="11"/>
          </p:nvPr>
        </p:nvSpPr>
        <p:spPr>
          <a:xfrm>
            <a:off x="841248" y="3429000"/>
            <a:ext cx="10515600" cy="2660904"/>
          </a:xfrm>
        </p:spPr>
        <p:txBody>
          <a:bodyPr>
            <a:normAutofit fontScale="25000" lnSpcReduction="20000"/>
          </a:bodyPr>
          <a:lstStyle/>
          <a:p>
            <a:r>
              <a:rPr lang="en-US" sz="4800" err="1">
                <a:ea typeface="+mn-lt"/>
                <a:cs typeface="+mn-lt"/>
              </a:rPr>
              <a:t>Γι</a:t>
            </a:r>
            <a:r>
              <a:rPr lang="en-US" sz="4800">
                <a:ea typeface="+mn-lt"/>
                <a:cs typeface="+mn-lt"/>
              </a:rPr>
              <a:t>α να </a:t>
            </a:r>
            <a:r>
              <a:rPr lang="en-US" sz="4800" err="1">
                <a:ea typeface="+mn-lt"/>
                <a:cs typeface="+mn-lt"/>
              </a:rPr>
              <a:t>φυλάσσουμε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ενός</a:t>
            </a:r>
            <a:r>
              <a:rPr lang="en-US" sz="4800">
                <a:ea typeface="+mn-lt"/>
                <a:cs typeface="+mn-lt"/>
              </a:rPr>
              <a:t> </a:t>
            </a:r>
            <a:r>
              <a:rPr lang="en-US" sz="4800" err="1">
                <a:ea typeface="+mn-lt"/>
                <a:cs typeface="+mn-lt"/>
              </a:rPr>
              <a:t>οξέος</a:t>
            </a:r>
            <a:r>
              <a:rPr lang="en-US" sz="4800">
                <a:ea typeface="+mn-lt"/>
                <a:cs typeface="+mn-lt"/>
              </a:rPr>
              <a:t> (π.χ. HCl) σ’ </a:t>
            </a:r>
            <a:r>
              <a:rPr lang="en-US" sz="4800" err="1">
                <a:ea typeface="+mn-lt"/>
                <a:cs typeface="+mn-lt"/>
              </a:rPr>
              <a:t>έν</a:t>
            </a:r>
            <a:r>
              <a:rPr lang="en-US" sz="4800">
                <a:ea typeface="+mn-lt"/>
                <a:cs typeface="+mn-lt"/>
              </a:rPr>
              <a:t>α </a:t>
            </a:r>
            <a:r>
              <a:rPr lang="en-US" sz="4800" err="1">
                <a:ea typeface="+mn-lt"/>
                <a:cs typeface="+mn-lt"/>
              </a:rPr>
              <a:t>δοχείο</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είν</a:t>
            </a:r>
            <a:r>
              <a:rPr lang="en-US" sz="4800">
                <a:ea typeface="+mn-lt"/>
                <a:cs typeface="+mn-lt"/>
              </a:rPr>
              <a:t>αι κατα</a:t>
            </a:r>
            <a:r>
              <a:rPr lang="en-US" sz="4800" err="1">
                <a:ea typeface="+mn-lt"/>
                <a:cs typeface="+mn-lt"/>
              </a:rPr>
              <a:t>σκευ</a:t>
            </a:r>
            <a:r>
              <a:rPr lang="en-US" sz="4800">
                <a:ea typeface="+mn-lt"/>
                <a:cs typeface="+mn-lt"/>
              </a:rPr>
              <a:t>α</a:t>
            </a:r>
            <a:r>
              <a:rPr lang="en-US" sz="4800" err="1">
                <a:ea typeface="+mn-lt"/>
                <a:cs typeface="+mn-lt"/>
              </a:rPr>
              <a:t>σμένο</a:t>
            </a:r>
            <a:r>
              <a:rPr lang="en-US" sz="4800">
                <a:ea typeface="+mn-lt"/>
                <a:cs typeface="+mn-lt"/>
              </a:rPr>
              <a:t> από </a:t>
            </a:r>
            <a:r>
              <a:rPr lang="en-US" sz="4800" err="1">
                <a:ea typeface="+mn-lt"/>
                <a:cs typeface="+mn-lt"/>
              </a:rPr>
              <a:t>κά</a:t>
            </a:r>
            <a:r>
              <a:rPr lang="en-US" sz="4800">
                <a:ea typeface="+mn-lt"/>
                <a:cs typeface="+mn-lt"/>
              </a:rPr>
              <a:t>π</a:t>
            </a:r>
            <a:r>
              <a:rPr lang="en-US" sz="4800" err="1">
                <a:ea typeface="+mn-lt"/>
                <a:cs typeface="+mn-lt"/>
              </a:rPr>
              <a:t>οιο</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λλο</a:t>
            </a:r>
            <a:r>
              <a:rPr lang="en-US" sz="4800">
                <a:ea typeface="+mn-lt"/>
                <a:cs typeface="+mn-lt"/>
              </a:rPr>
              <a:t> Μ, π</a:t>
            </a:r>
            <a:r>
              <a:rPr lang="en-US" sz="4800" err="1">
                <a:ea typeface="+mn-lt"/>
                <a:cs typeface="+mn-lt"/>
              </a:rPr>
              <a:t>ρέ</a:t>
            </a:r>
            <a:r>
              <a:rPr lang="en-US" sz="4800">
                <a:ea typeface="+mn-lt"/>
                <a:cs typeface="+mn-lt"/>
              </a:rPr>
              <a:t>π</a:t>
            </a:r>
            <a:r>
              <a:rPr lang="en-US" sz="4800" err="1">
                <a:ea typeface="+mn-lt"/>
                <a:cs typeface="+mn-lt"/>
              </a:rPr>
              <a:t>ει</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λλο</a:t>
            </a:r>
            <a:r>
              <a:rPr lang="en-US" sz="4800">
                <a:ea typeface="+mn-lt"/>
                <a:cs typeface="+mn-lt"/>
              </a:rPr>
              <a:t> Μ να </a:t>
            </a:r>
            <a:r>
              <a:rPr lang="en-US" sz="4800" err="1">
                <a:ea typeface="+mn-lt"/>
                <a:cs typeface="+mn-lt"/>
              </a:rPr>
              <a:t>μην</a:t>
            </a:r>
            <a:r>
              <a:rPr lang="en-US" sz="4800">
                <a:ea typeface="+mn-lt"/>
                <a:cs typeface="+mn-lt"/>
              </a:rPr>
              <a:t>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οξέος</a:t>
            </a:r>
            <a:r>
              <a:rPr lang="en-US" sz="4800">
                <a:ea typeface="+mn-lt"/>
                <a:cs typeface="+mn-lt"/>
              </a:rPr>
              <a:t>: M + </a:t>
            </a:r>
            <a:r>
              <a:rPr lang="en-US" sz="4800" err="1">
                <a:ea typeface="+mn-lt"/>
                <a:cs typeface="+mn-lt"/>
              </a:rPr>
              <a:t>οξύ</a:t>
            </a:r>
            <a:r>
              <a:rPr lang="en-US" sz="4800">
                <a:ea typeface="+mn-lt"/>
                <a:cs typeface="+mn-lt"/>
              </a:rPr>
              <a:t> \;\; ✘ \;\; </a:t>
            </a:r>
            <a:r>
              <a:rPr lang="en-US" sz="4800" err="1">
                <a:ea typeface="+mn-lt"/>
                <a:cs typeface="+mn-lt"/>
              </a:rPr>
              <a:t>δεν</a:t>
            </a:r>
            <a:r>
              <a:rPr lang="en-US" sz="4800">
                <a:ea typeface="+mn-lt"/>
                <a:cs typeface="+mn-lt"/>
              </a:rPr>
              <a:t> α</a:t>
            </a:r>
            <a:r>
              <a:rPr lang="en-US" sz="4800" err="1">
                <a:ea typeface="+mn-lt"/>
                <a:cs typeface="+mn-lt"/>
              </a:rPr>
              <a:t>ντιδρά</a:t>
            </a:r>
            <a:endParaRPr lang="en-US" sz="4800"/>
          </a:p>
          <a:p>
            <a:r>
              <a:rPr lang="en-US" sz="4800" err="1">
                <a:ea typeface="+mn-lt"/>
                <a:cs typeface="+mn-lt"/>
              </a:rPr>
              <a:t>Δοχείο</a:t>
            </a:r>
            <a:r>
              <a:rPr lang="en-US" sz="4800">
                <a:ea typeface="+mn-lt"/>
                <a:cs typeface="+mn-lt"/>
              </a:rPr>
              <a:t> από </a:t>
            </a:r>
            <a:r>
              <a:rPr lang="en-US" sz="4800" err="1">
                <a:ea typeface="+mn-lt"/>
                <a:cs typeface="+mn-lt"/>
              </a:rPr>
              <a:t>σίδηρο</a:t>
            </a:r>
            <a:r>
              <a:rPr lang="en-US" sz="4800">
                <a:ea typeface="+mn-lt"/>
                <a:cs typeface="+mn-lt"/>
              </a:rPr>
              <a:t> (Fe).Ο Fe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και </a:t>
            </a:r>
            <a:r>
              <a:rPr lang="en-US" sz="4800" err="1">
                <a:ea typeface="+mn-lt"/>
                <a:cs typeface="+mn-lt"/>
              </a:rPr>
              <a:t>ελευθερώνετ</a:t>
            </a:r>
            <a:r>
              <a:rPr lang="en-US" sz="4800">
                <a:ea typeface="+mn-lt"/>
                <a:cs typeface="+mn-lt"/>
              </a:rPr>
              <a:t>αι α</a:t>
            </a:r>
            <a:r>
              <a:rPr lang="en-US" sz="4800" err="1">
                <a:ea typeface="+mn-lt"/>
                <a:cs typeface="+mn-lt"/>
              </a:rPr>
              <a:t>έριο</a:t>
            </a:r>
            <a:r>
              <a:rPr lang="en-US" sz="4800">
                <a:ea typeface="+mn-lt"/>
                <a:cs typeface="+mn-lt"/>
              </a:rPr>
              <a:t> H₂. Επ</a:t>
            </a:r>
            <a:r>
              <a:rPr lang="en-US" sz="4800" err="1">
                <a:ea typeface="+mn-lt"/>
                <a:cs typeface="+mn-lt"/>
              </a:rPr>
              <a:t>ομένως</a:t>
            </a:r>
            <a:r>
              <a:rPr lang="en-US" sz="4800">
                <a:ea typeface="+mn-lt"/>
                <a:cs typeface="+mn-lt"/>
              </a:rPr>
              <a:t> </a:t>
            </a:r>
            <a:r>
              <a:rPr lang="en-US" sz="4800" err="1">
                <a:ea typeface="+mn-lt"/>
                <a:cs typeface="+mn-lt"/>
              </a:rPr>
              <a:t>δεν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a:t>
            </a:r>
            <a:r>
              <a:rPr lang="en-US" sz="4800" err="1">
                <a:ea typeface="+mn-lt"/>
                <a:cs typeface="+mn-lt"/>
              </a:rPr>
              <a:t>φυλάσσουμε</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οξέος</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δοχείο</a:t>
            </a:r>
            <a:r>
              <a:rPr lang="en-US" sz="4800">
                <a:ea typeface="+mn-lt"/>
                <a:cs typeface="+mn-lt"/>
              </a:rPr>
              <a:t> από </a:t>
            </a:r>
            <a:r>
              <a:rPr lang="en-US" sz="4800" err="1">
                <a:ea typeface="+mn-lt"/>
                <a:cs typeface="+mn-lt"/>
              </a:rPr>
              <a:t>Fe.Fe</a:t>
            </a:r>
            <a:r>
              <a:rPr lang="en-US" sz="4800">
                <a:ea typeface="+mn-lt"/>
                <a:cs typeface="+mn-lt"/>
              </a:rPr>
              <a:t> (s) + 2HCl_{(aq)} → </a:t>
            </a:r>
            <a:r>
              <a:rPr lang="en-US" sz="4800" err="1">
                <a:ea typeface="+mn-lt"/>
                <a:cs typeface="+mn-lt"/>
              </a:rPr>
              <a:t>FeCl</a:t>
            </a:r>
            <a:r>
              <a:rPr lang="en-US" sz="4800">
                <a:ea typeface="+mn-lt"/>
                <a:cs typeface="+mn-lt"/>
              </a:rPr>
              <a:t>₂_{(aq)} + H₂ (g) ↑</a:t>
            </a:r>
            <a:endParaRPr lang="en-US" sz="4800"/>
          </a:p>
          <a:p>
            <a:r>
              <a:rPr lang="en-US" sz="4800" err="1">
                <a:ea typeface="+mn-lt"/>
                <a:cs typeface="+mn-lt"/>
              </a:rPr>
              <a:t>Δοχείο</a:t>
            </a:r>
            <a:r>
              <a:rPr lang="en-US" sz="4800">
                <a:ea typeface="+mn-lt"/>
                <a:cs typeface="+mn-lt"/>
              </a:rPr>
              <a:t> από α</a:t>
            </a:r>
            <a:r>
              <a:rPr lang="en-US" sz="4800" err="1">
                <a:ea typeface="+mn-lt"/>
                <a:cs typeface="+mn-lt"/>
              </a:rPr>
              <a:t>ργίλιο</a:t>
            </a:r>
            <a:r>
              <a:rPr lang="en-US" sz="4800">
                <a:ea typeface="+mn-lt"/>
                <a:cs typeface="+mn-lt"/>
              </a:rPr>
              <a:t> (Al).</a:t>
            </a:r>
            <a:r>
              <a:rPr lang="en-US" sz="4800" err="1">
                <a:ea typeface="+mn-lt"/>
                <a:cs typeface="+mn-lt"/>
              </a:rPr>
              <a:t>Το</a:t>
            </a:r>
            <a:r>
              <a:rPr lang="en-US" sz="4800">
                <a:ea typeface="+mn-lt"/>
                <a:cs typeface="+mn-lt"/>
              </a:rPr>
              <a:t> Al επ</a:t>
            </a:r>
            <a:r>
              <a:rPr lang="en-US" sz="4800" err="1">
                <a:ea typeface="+mn-lt"/>
                <a:cs typeface="+mn-lt"/>
              </a:rPr>
              <a:t>ίσης</a:t>
            </a:r>
            <a:r>
              <a:rPr lang="en-US" sz="4800">
                <a:ea typeface="+mn-lt"/>
                <a:cs typeface="+mn-lt"/>
              </a:rPr>
              <a:t>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και </a:t>
            </a:r>
            <a:r>
              <a:rPr lang="en-US" sz="4800" err="1">
                <a:ea typeface="+mn-lt"/>
                <a:cs typeface="+mn-lt"/>
              </a:rPr>
              <a:t>ελευθερώνετ</a:t>
            </a:r>
            <a:r>
              <a:rPr lang="en-US" sz="4800">
                <a:ea typeface="+mn-lt"/>
                <a:cs typeface="+mn-lt"/>
              </a:rPr>
              <a:t>αι α</a:t>
            </a:r>
            <a:r>
              <a:rPr lang="en-US" sz="4800" err="1">
                <a:ea typeface="+mn-lt"/>
                <a:cs typeface="+mn-lt"/>
              </a:rPr>
              <a:t>έριο</a:t>
            </a:r>
            <a:r>
              <a:rPr lang="en-US" sz="4800">
                <a:ea typeface="+mn-lt"/>
                <a:cs typeface="+mn-lt"/>
              </a:rPr>
              <a:t> H₂. Επ</a:t>
            </a:r>
            <a:r>
              <a:rPr lang="en-US" sz="4800" err="1">
                <a:ea typeface="+mn-lt"/>
                <a:cs typeface="+mn-lt"/>
              </a:rPr>
              <a:t>ομένως</a:t>
            </a:r>
            <a:r>
              <a:rPr lang="en-US" sz="4800">
                <a:ea typeface="+mn-lt"/>
                <a:cs typeface="+mn-lt"/>
              </a:rPr>
              <a:t> </a:t>
            </a:r>
            <a:r>
              <a:rPr lang="en-US" sz="4800" err="1">
                <a:ea typeface="+mn-lt"/>
                <a:cs typeface="+mn-lt"/>
              </a:rPr>
              <a:t>δεν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a:t>
            </a:r>
            <a:r>
              <a:rPr lang="en-US" sz="4800" err="1">
                <a:ea typeface="+mn-lt"/>
                <a:cs typeface="+mn-lt"/>
              </a:rPr>
              <a:t>φυλάσσουμε</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οξέος</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δοχείο</a:t>
            </a:r>
            <a:r>
              <a:rPr lang="en-US" sz="4800">
                <a:ea typeface="+mn-lt"/>
                <a:cs typeface="+mn-lt"/>
              </a:rPr>
              <a:t> από Al.2Al (s) + 6HCl_{(aq)} → 2AlCl₃_{(aq)} + 3H₂ (g) ↑</a:t>
            </a:r>
            <a:endParaRPr lang="en-US" sz="4800"/>
          </a:p>
          <a:p>
            <a:r>
              <a:rPr lang="en-US" sz="4800" err="1">
                <a:ea typeface="+mn-lt"/>
                <a:cs typeface="+mn-lt"/>
              </a:rPr>
              <a:t>Δοχείο</a:t>
            </a:r>
            <a:r>
              <a:rPr lang="en-US" sz="4800">
                <a:ea typeface="+mn-lt"/>
                <a:cs typeface="+mn-lt"/>
              </a:rPr>
              <a:t> από χα</a:t>
            </a:r>
            <a:r>
              <a:rPr lang="en-US" sz="4800" err="1">
                <a:ea typeface="+mn-lt"/>
                <a:cs typeface="+mn-lt"/>
              </a:rPr>
              <a:t>λκό</a:t>
            </a:r>
            <a:r>
              <a:rPr lang="en-US" sz="4800">
                <a:ea typeface="+mn-lt"/>
                <a:cs typeface="+mn-lt"/>
              </a:rPr>
              <a:t> (Cu).Ο χα</a:t>
            </a:r>
            <a:r>
              <a:rPr lang="en-US" sz="4800" err="1">
                <a:ea typeface="+mn-lt"/>
                <a:cs typeface="+mn-lt"/>
              </a:rPr>
              <a:t>λκός</a:t>
            </a:r>
            <a:r>
              <a:rPr lang="en-US" sz="4800">
                <a:ea typeface="+mn-lt"/>
                <a:cs typeface="+mn-lt"/>
              </a:rPr>
              <a:t> </a:t>
            </a:r>
            <a:r>
              <a:rPr lang="en-US" sz="4800" err="1">
                <a:ea typeface="+mn-lt"/>
                <a:cs typeface="+mn-lt"/>
              </a:rPr>
              <a:t>δεν</a:t>
            </a:r>
            <a:r>
              <a:rPr lang="en-US" sz="4800">
                <a:ea typeface="+mn-lt"/>
                <a:cs typeface="+mn-lt"/>
              </a:rPr>
              <a:t>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οπ</a:t>
            </a:r>
            <a:r>
              <a:rPr lang="en-US" sz="4800" err="1">
                <a:ea typeface="+mn-lt"/>
                <a:cs typeface="+mn-lt"/>
              </a:rPr>
              <a:t>ότε</a:t>
            </a:r>
            <a:r>
              <a:rPr lang="en-US" sz="4800">
                <a:ea typeface="+mn-lt"/>
                <a:cs typeface="+mn-lt"/>
              </a:rPr>
              <a:t> μπ</a:t>
            </a:r>
            <a:r>
              <a:rPr lang="en-US" sz="4800" err="1">
                <a:ea typeface="+mn-lt"/>
                <a:cs typeface="+mn-lt"/>
              </a:rPr>
              <a:t>ορούμε</a:t>
            </a:r>
            <a:r>
              <a:rPr lang="en-US" sz="4800">
                <a:ea typeface="+mn-lt"/>
                <a:cs typeface="+mn-lt"/>
              </a:rPr>
              <a:t> να τα </a:t>
            </a:r>
            <a:r>
              <a:rPr lang="en-US" sz="4800" err="1">
                <a:ea typeface="+mn-lt"/>
                <a:cs typeface="+mn-lt"/>
              </a:rPr>
              <a:t>φυλάσσουμε</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a:t>
            </a:r>
            <a:r>
              <a:rPr lang="en-US" sz="4800">
                <a:ea typeface="+mn-lt"/>
                <a:cs typeface="+mn-lt"/>
              </a:rPr>
              <a:t>α από </a:t>
            </a:r>
            <a:r>
              <a:rPr lang="en-US" sz="4800" err="1">
                <a:ea typeface="+mn-lt"/>
                <a:cs typeface="+mn-lt"/>
              </a:rPr>
              <a:t>Cu.Cu</a:t>
            </a:r>
            <a:r>
              <a:rPr lang="en-US" sz="4800">
                <a:ea typeface="+mn-lt"/>
                <a:cs typeface="+mn-lt"/>
              </a:rPr>
              <a:t> (s) + HCl_{(aq)} \;\; ✘ \;\; </a:t>
            </a:r>
            <a:r>
              <a:rPr lang="en-US" sz="4800" err="1">
                <a:ea typeface="+mn-lt"/>
                <a:cs typeface="+mn-lt"/>
              </a:rPr>
              <a:t>δεν</a:t>
            </a:r>
            <a:r>
              <a:rPr lang="en-US" sz="4800">
                <a:ea typeface="+mn-lt"/>
                <a:cs typeface="+mn-lt"/>
              </a:rPr>
              <a:t> α</a:t>
            </a:r>
            <a:r>
              <a:rPr lang="en-US" sz="4800" err="1">
                <a:ea typeface="+mn-lt"/>
                <a:cs typeface="+mn-lt"/>
              </a:rPr>
              <a:t>ντιδρά</a:t>
            </a:r>
            <a:endParaRPr lang="en-US" sz="4800"/>
          </a:p>
          <a:p>
            <a:endParaRPr lang="en-US" sz="4800"/>
          </a:p>
          <a:p>
            <a:endParaRPr lang="en-US" sz="4800"/>
          </a:p>
          <a:p>
            <a:r>
              <a:rPr lang="en-US" sz="4800">
                <a:ea typeface="+mn-lt"/>
                <a:cs typeface="+mn-lt"/>
              </a:rPr>
              <a:t>✅ Επ</a:t>
            </a:r>
            <a:r>
              <a:rPr lang="en-US" sz="4800" err="1">
                <a:ea typeface="+mn-lt"/>
                <a:cs typeface="+mn-lt"/>
              </a:rPr>
              <a:t>ομένως</a:t>
            </a:r>
            <a:r>
              <a:rPr lang="en-US" sz="4800">
                <a:ea typeface="+mn-lt"/>
                <a:cs typeface="+mn-lt"/>
              </a:rPr>
              <a:t> </a:t>
            </a:r>
            <a:r>
              <a:rPr lang="en-US" sz="4800" err="1">
                <a:ea typeface="+mn-lt"/>
                <a:cs typeface="+mn-lt"/>
              </a:rPr>
              <a:t>δεν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a:t>
            </a:r>
            <a:r>
              <a:rPr lang="en-US" sz="4800" err="1">
                <a:ea typeface="+mn-lt"/>
                <a:cs typeface="+mn-lt"/>
              </a:rPr>
              <a:t>φυλάσσουμε</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οξέων</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a:t>
            </a:r>
            <a:r>
              <a:rPr lang="en-US" sz="4800">
                <a:ea typeface="+mn-lt"/>
                <a:cs typeface="+mn-lt"/>
              </a:rPr>
              <a:t>α από Fe ή Al, </a:t>
            </a:r>
            <a:r>
              <a:rPr lang="en-US" sz="4800" err="1">
                <a:ea typeface="+mn-lt"/>
                <a:cs typeface="+mn-lt"/>
              </a:rPr>
              <a:t>ενώ</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τα </a:t>
            </a:r>
            <a:r>
              <a:rPr lang="en-US" sz="4800" err="1">
                <a:ea typeface="+mn-lt"/>
                <a:cs typeface="+mn-lt"/>
              </a:rPr>
              <a:t>φυλάσσουμε</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a:t>
            </a:r>
            <a:r>
              <a:rPr lang="en-US" sz="4800">
                <a:ea typeface="+mn-lt"/>
                <a:cs typeface="+mn-lt"/>
              </a:rPr>
              <a:t>α από Cu.</a:t>
            </a:r>
            <a:endParaRPr lang="en-US" sz="4800"/>
          </a:p>
          <a:p>
            <a:endParaRPr lang="en-US"/>
          </a:p>
        </p:txBody>
      </p:sp>
    </p:spTree>
    <p:extLst>
      <p:ext uri="{BB962C8B-B14F-4D97-AF65-F5344CB8AC3E}">
        <p14:creationId xmlns:p14="http://schemas.microsoft.com/office/powerpoint/2010/main" val="4148283248"/>
      </p:ext>
    </p:extLst>
  </p:cSld>
  <p:clrMapOvr>
    <a:masterClrMapping/>
  </p:clrMapOvr>
  <mc:AlternateContent xmlns:mc="http://schemas.openxmlformats.org/markup-compatibility/2006" xmlns:p14="http://schemas.microsoft.com/office/powerpoint/2010/main">
    <mc:Choice Requires="p14">
      <p:transition spd="slow" p14:dur="2000" advTm="91660"/>
    </mc:Choice>
    <mc:Fallback xmlns="">
      <p:transition spd="slow" advTm="916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029200" cy="3474720"/>
          </a:xfrm>
          <a:noFill/>
        </p:spPr>
        <p:txBody>
          <a:bodyPr lIns="0" tIns="0" rIns="0" bIns="0">
            <a:noAutofit/>
          </a:bodyPr>
          <a:lstStyle/>
          <a:p>
            <a:r>
              <a:rPr lang="en-US"/>
              <a:t>ΠΕΡΙΕΧΟΜΕΝΑ ΜΑΘΗΜΑΤΟΣ</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1097280" y="5577840"/>
            <a:ext cx="5029200" cy="457200"/>
          </a:xfrm>
          <a:noFill/>
        </p:spPr>
        <p:txBody>
          <a:bodyPr vert="horz" lIns="0" tIns="91440" rIns="0" bIns="0" rtlCol="0" anchor="t">
            <a:noAutofit/>
          </a:bodyPr>
          <a:lstStyle/>
          <a:p>
            <a:pPr marL="457200" indent="-457200">
              <a:buAutoNum type="arabicPeriod"/>
            </a:pPr>
            <a:r>
              <a:rPr lang="en-US"/>
              <a:t>ΟΞΕΑ - ΒΑΣΕΙΣ - ΑΛΑΤΑ</a:t>
            </a:r>
          </a:p>
          <a:p>
            <a:pPr marL="457200" indent="-457200">
              <a:buAutoNum type="arabicPeriod"/>
            </a:pPr>
            <a:r>
              <a:rPr lang="en-US"/>
              <a:t>ΤΑΞΙΝΟΜΗΣΗ ΤΩΝ ΣΤΟΙΧΕΙΩΝ</a:t>
            </a:r>
          </a:p>
          <a:p>
            <a:pPr marL="457200" indent="-457200">
              <a:buAutoNum type="arabicPeriod"/>
            </a:pPr>
            <a:r>
              <a:rPr lang="en-US"/>
              <a:t>Η ΧΗΜΕΙΑ ΤΟΥ ΑΝΘΡΑΚΑ</a:t>
            </a:r>
          </a:p>
        </p:txBody>
      </p:sp>
    </p:spTree>
    <p:extLst>
      <p:ext uri="{BB962C8B-B14F-4D97-AF65-F5344CB8AC3E}">
        <p14:creationId xmlns:p14="http://schemas.microsoft.com/office/powerpoint/2010/main" val="435195399"/>
      </p:ext>
    </p:extLst>
  </p:cSld>
  <p:clrMapOvr>
    <a:masterClrMapping/>
  </p:clrMapOvr>
  <mc:AlternateContent xmlns:mc="http://schemas.openxmlformats.org/markup-compatibility/2006" xmlns:p14="http://schemas.microsoft.com/office/powerpoint/2010/main">
    <mc:Choice Requires="p14">
      <p:transition spd="slow" p14:dur="2000" advTm="17258"/>
    </mc:Choice>
    <mc:Fallback xmlns="">
      <p:transition spd="slow" advTm="172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097280" y="2560320"/>
            <a:ext cx="4645152" cy="3566160"/>
          </a:xfrm>
          <a:noFill/>
        </p:spPr>
        <p:txBody>
          <a:bodyPr lIns="0" tIns="0" rIns="0" bIns="0" anchor="t" anchorCtr="0">
            <a:noAutofit/>
          </a:bodyPr>
          <a:lstStyle/>
          <a:p>
            <a:r>
              <a:rPr lang="en-US"/>
              <a:t>ΚΕΦΑΛΑΙΟ 1</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096000" y="2560320"/>
            <a:ext cx="5257800" cy="3565525"/>
          </a:xfrm>
          <a:noFill/>
        </p:spPr>
        <p:txBody>
          <a:bodyPr anchor="t" anchorCtr="0">
            <a:normAutofit/>
          </a:bodyPr>
          <a:lstStyle/>
          <a:p>
            <a:r>
              <a:rPr lang="en-US"/>
              <a:t>ΟΞΕΑ</a:t>
            </a:r>
          </a:p>
          <a:p>
            <a:r>
              <a:rPr lang="en-US"/>
              <a:t>Η ΚΛΙΜΑΚΑ PH</a:t>
            </a:r>
          </a:p>
          <a:p>
            <a:r>
              <a:rPr lang="en-US"/>
              <a:t>ΒΑΣΕΙΣ </a:t>
            </a:r>
          </a:p>
          <a:p>
            <a:r>
              <a:rPr lang="en-US"/>
              <a:t>ΕΞΟΥΔΕΤΕΡΩΣΗ</a:t>
            </a:r>
          </a:p>
          <a:p>
            <a:r>
              <a:rPr lang="en-US"/>
              <a:t>ΑΛΑΤΑ</a:t>
            </a:r>
          </a:p>
          <a:p>
            <a:r>
              <a:rPr lang="en-US"/>
              <a:t>ΟΝΟΜΑΤΟΛΟΓΙΑ</a:t>
            </a:r>
          </a:p>
        </p:txBody>
      </p:sp>
    </p:spTree>
    <p:extLst>
      <p:ext uri="{BB962C8B-B14F-4D97-AF65-F5344CB8AC3E}">
        <p14:creationId xmlns:p14="http://schemas.microsoft.com/office/powerpoint/2010/main" val="3666674671"/>
      </p:ext>
    </p:extLst>
  </p:cSld>
  <p:clrMapOvr>
    <a:masterClrMapping/>
  </p:clrMapOvr>
  <mc:AlternateContent xmlns:mc="http://schemas.openxmlformats.org/markup-compatibility/2006" xmlns:p14="http://schemas.microsoft.com/office/powerpoint/2010/main">
    <mc:Choice Requires="p14">
      <p:transition spd="slow" p14:dur="2000" advTm="16469"/>
    </mc:Choice>
    <mc:Fallback xmlns="">
      <p:transition spd="slow" advTm="164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title"/>
          </p:nvPr>
        </p:nvSpPr>
        <p:spPr>
          <a:xfrm>
            <a:off x="6327648" y="1517904"/>
            <a:ext cx="5029200" cy="3931920"/>
          </a:xfrm>
          <a:noFill/>
        </p:spPr>
        <p:txBody>
          <a:bodyPr lIns="0" tIns="0" rIns="0" bIns="0">
            <a:noAutofit/>
          </a:bodyPr>
          <a:lstStyle/>
          <a:p>
            <a:r>
              <a:rPr lang="en-US"/>
              <a:t>Α' ΜΕΡΟΣ - ΘΕΩΡΙΑ </a:t>
            </a:r>
          </a:p>
        </p:txBody>
      </p:sp>
      <p:pic>
        <p:nvPicPr>
          <p:cNvPr id="47" name="Picture Placeholder 5" descr="person with pink shirt against yellow background">
            <a:extLst>
              <a:ext uri="{FF2B5EF4-FFF2-40B4-BE49-F238E27FC236}">
                <a16:creationId xmlns:a16="http://schemas.microsoft.com/office/drawing/2014/main" id="{DC2F237C-6E91-A162-5455-01E3AB914742}"/>
              </a:ext>
            </a:extLst>
          </p:cNvPr>
          <p:cNvPicPr>
            <a:picLocks noGrp="1"/>
          </p:cNvPicPr>
          <p:nvPr>
            <p:ph type="pic" sz="quarter" idx="10"/>
          </p:nvPr>
        </p:nvPicPr>
        <p:blipFill rotWithShape="1">
          <a:blip r:embed="rId2" cstate="print">
            <a:extLst>
              <a:ext uri="{28A0092B-C50C-407E-A947-70E740481C1C}">
                <a14:useLocalDpi xmlns:a14="http://schemas.microsoft.com/office/drawing/2010/main"/>
              </a:ext>
            </a:extLst>
          </a:blip>
          <a:srcRect t="12" b="12"/>
          <a:stretch/>
        </p:blipFill>
        <p:spPr>
          <a:xfrm>
            <a:off x="571944" y="553068"/>
            <a:ext cx="4608576" cy="5748673"/>
          </a:xfrm>
        </p:spPr>
      </p:pic>
      <p:sp>
        <p:nvSpPr>
          <p:cNvPr id="3" name="Subtitle 2">
            <a:extLst>
              <a:ext uri="{FF2B5EF4-FFF2-40B4-BE49-F238E27FC236}">
                <a16:creationId xmlns:a16="http://schemas.microsoft.com/office/drawing/2014/main" id="{72446868-83F0-CEEF-5E60-6D55C93B523F}"/>
              </a:ext>
            </a:extLst>
          </p:cNvPr>
          <p:cNvSpPr>
            <a:spLocks noGrp="1"/>
          </p:cNvSpPr>
          <p:nvPr>
            <p:ph type="body" idx="1"/>
          </p:nvPr>
        </p:nvSpPr>
        <p:spPr>
          <a:xfrm>
            <a:off x="6327648" y="5577840"/>
            <a:ext cx="5029200" cy="727092"/>
          </a:xfrm>
          <a:noFill/>
        </p:spPr>
        <p:txBody>
          <a:bodyPr vert="horz" lIns="0" tIns="91440" rIns="0" bIns="0" rtlCol="0" anchor="t">
            <a:noAutofit/>
          </a:bodyPr>
          <a:lstStyle/>
          <a:p>
            <a:endParaRPr lang="en-US"/>
          </a:p>
        </p:txBody>
      </p:sp>
    </p:spTree>
    <p:extLst>
      <p:ext uri="{BB962C8B-B14F-4D97-AF65-F5344CB8AC3E}">
        <p14:creationId xmlns:p14="http://schemas.microsoft.com/office/powerpoint/2010/main" val="1008037533"/>
      </p:ext>
    </p:extLst>
  </p:cSld>
  <p:clrMapOvr>
    <a:masterClrMapping/>
  </p:clrMapOvr>
  <mc:AlternateContent xmlns:mc="http://schemas.openxmlformats.org/markup-compatibility/2006" xmlns:p14="http://schemas.microsoft.com/office/powerpoint/2010/main">
    <mc:Choice Requires="p14">
      <p:transition spd="slow" p14:dur="2000" advTm="5088"/>
    </mc:Choice>
    <mc:Fallback xmlns="">
      <p:transition spd="slow" advTm="50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6675120" y="548640"/>
            <a:ext cx="4572000" cy="2103120"/>
          </a:xfrm>
          <a:noFill/>
        </p:spPr>
        <p:txBody>
          <a:bodyPr lIns="0" tIns="0" rIns="0" bIns="0">
            <a:noAutofit/>
          </a:bodyPr>
          <a:lstStyle/>
          <a:p>
            <a:r>
              <a:rPr lang="en-US"/>
              <a:t>ΟΞΕΑ</a:t>
            </a:r>
          </a:p>
        </p:txBody>
      </p:sp>
      <p:pic>
        <p:nvPicPr>
          <p:cNvPr id="16" name="Picture Placeholder 11" descr="person with round glasses wearing a denim jacket">
            <a:extLst>
              <a:ext uri="{FF2B5EF4-FFF2-40B4-BE49-F238E27FC236}">
                <a16:creationId xmlns:a16="http://schemas.microsoft.com/office/drawing/2014/main" id="{2B6A3648-7177-1124-6C62-6939BA41F85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2" r="132"/>
          <a:stretch/>
        </p:blipFill>
        <p:spPr>
          <a:xfrm>
            <a:off x="0" y="607060"/>
            <a:ext cx="6071616" cy="6254745"/>
          </a:xfrm>
        </p:spPr>
      </p:pic>
      <p:sp>
        <p:nvSpPr>
          <p:cNvPr id="3" name="Content Placeholder 2">
            <a:extLst>
              <a:ext uri="{FF2B5EF4-FFF2-40B4-BE49-F238E27FC236}">
                <a16:creationId xmlns:a16="http://schemas.microsoft.com/office/drawing/2014/main" id="{FACE640F-7F5A-BDB7-205D-765FA80B6796}"/>
              </a:ext>
            </a:extLst>
          </p:cNvPr>
          <p:cNvSpPr>
            <a:spLocks noGrp="1"/>
          </p:cNvSpPr>
          <p:nvPr>
            <p:ph sz="quarter" idx="14"/>
          </p:nvPr>
        </p:nvSpPr>
        <p:spPr>
          <a:xfrm>
            <a:off x="6675120" y="3429000"/>
            <a:ext cx="4572000" cy="2514600"/>
          </a:xfrm>
          <a:noFill/>
        </p:spPr>
        <p:txBody>
          <a:bodyPr vert="horz" lIns="0" tIns="0" rIns="0" bIns="0" rtlCol="0" anchor="t">
            <a:normAutofit/>
          </a:bodyPr>
          <a:lstStyle/>
          <a:p>
            <a:endParaRPr lang="en-US"/>
          </a:p>
        </p:txBody>
      </p:sp>
    </p:spTree>
    <p:extLst>
      <p:ext uri="{BB962C8B-B14F-4D97-AF65-F5344CB8AC3E}">
        <p14:creationId xmlns:p14="http://schemas.microsoft.com/office/powerpoint/2010/main" val="729609147"/>
      </p:ext>
    </p:extLst>
  </p:cSld>
  <p:clrMapOvr>
    <a:masterClrMapping/>
  </p:clrMapOvr>
  <mc:AlternateContent xmlns:mc="http://schemas.openxmlformats.org/markup-compatibility/2006" xmlns:p14="http://schemas.microsoft.com/office/powerpoint/2010/main">
    <mc:Choice Requires="p14">
      <p:transition spd="slow" p14:dur="2000" advTm="3157"/>
    </mc:Choice>
    <mc:Fallback xmlns="">
      <p:transition spd="slow" advTm="31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1078F8-15C7-206E-B8E5-E03578EFD59F}"/>
              </a:ext>
            </a:extLst>
          </p:cNvPr>
          <p:cNvSpPr>
            <a:spLocks noGrp="1"/>
          </p:cNvSpPr>
          <p:nvPr>
            <p:ph type="title"/>
          </p:nvPr>
        </p:nvSpPr>
        <p:spPr>
          <a:xfrm>
            <a:off x="1097280" y="2560320"/>
            <a:ext cx="4645152" cy="3566160"/>
          </a:xfrm>
        </p:spPr>
        <p:txBody>
          <a:bodyPr anchor="t">
            <a:normAutofit/>
          </a:bodyPr>
          <a:lstStyle/>
          <a:p>
            <a:r>
              <a:rPr lang="en-US"/>
              <a:t>ΤΙ ΠΡΕΠΕΙ ΝΑ ΓΝΩΡΙΖΕΤΕ</a:t>
            </a:r>
          </a:p>
        </p:txBody>
      </p:sp>
      <p:sp>
        <p:nvSpPr>
          <p:cNvPr id="14" name="Content Placeholder 2">
            <a:extLst>
              <a:ext uri="{FF2B5EF4-FFF2-40B4-BE49-F238E27FC236}">
                <a16:creationId xmlns:a16="http://schemas.microsoft.com/office/drawing/2014/main" id="{A7FF6F40-33F2-BADA-0049-61B4AFFEF115}"/>
              </a:ext>
            </a:extLst>
          </p:cNvPr>
          <p:cNvSpPr>
            <a:spLocks noGrp="1"/>
          </p:cNvSpPr>
          <p:nvPr>
            <p:ph sz="quarter" idx="10"/>
          </p:nvPr>
        </p:nvSpPr>
        <p:spPr>
          <a:xfrm>
            <a:off x="4572001" y="143472"/>
            <a:ext cx="7259011" cy="5982373"/>
          </a:xfrm>
        </p:spPr>
        <p:txBody>
          <a:bodyPr vert="horz" lIns="91440" tIns="45720" rIns="91440" bIns="45720" rtlCol="0" anchor="t">
            <a:normAutofit fontScale="25000" lnSpcReduction="20000"/>
          </a:bodyPr>
          <a:lstStyle/>
          <a:p>
            <a:r>
              <a:rPr lang="en-US" sz="4800" err="1">
                <a:ea typeface="+mn-lt"/>
                <a:cs typeface="+mn-lt"/>
              </a:rPr>
              <a:t>Όξινος</a:t>
            </a:r>
            <a:r>
              <a:rPr lang="en-US" sz="4800">
                <a:ea typeface="+mn-lt"/>
                <a:cs typeface="+mn-lt"/>
              </a:rPr>
              <a:t> χαρα</a:t>
            </a:r>
            <a:r>
              <a:rPr lang="en-US" sz="4800" err="1">
                <a:ea typeface="+mn-lt"/>
                <a:cs typeface="+mn-lt"/>
              </a:rPr>
              <a:t>κτήρ</a:t>
            </a:r>
            <a:r>
              <a:rPr lang="en-US" sz="4800">
                <a:ea typeface="+mn-lt"/>
                <a:cs typeface="+mn-lt"/>
              </a:rPr>
              <a:t>ας </a:t>
            </a:r>
            <a:r>
              <a:rPr lang="en-US" sz="4800" err="1">
                <a:ea typeface="+mn-lt"/>
                <a:cs typeface="+mn-lt"/>
              </a:rPr>
              <a:t>ονομάζετ</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σύνολο</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κοινών</a:t>
            </a:r>
            <a:r>
              <a:rPr lang="en-US" sz="4800">
                <a:ea typeface="+mn-lt"/>
                <a:cs typeface="+mn-lt"/>
              </a:rPr>
              <a:t> </a:t>
            </a:r>
            <a:r>
              <a:rPr lang="en-US" sz="4800" err="1">
                <a:ea typeface="+mn-lt"/>
                <a:cs typeface="+mn-lt"/>
              </a:rPr>
              <a:t>ιδιοτήτων</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τικών</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λυμάτων</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οξέων.Οι</a:t>
            </a:r>
            <a:r>
              <a:rPr lang="en-US" sz="4800">
                <a:ea typeface="+mn-lt"/>
                <a:cs typeface="+mn-lt"/>
              </a:rPr>
              <a:t> </a:t>
            </a:r>
            <a:r>
              <a:rPr lang="en-US" sz="4800" err="1">
                <a:ea typeface="+mn-lt"/>
                <a:cs typeface="+mn-lt"/>
              </a:rPr>
              <a:t>κοινές</a:t>
            </a:r>
            <a:r>
              <a:rPr lang="en-US" sz="4800">
                <a:ea typeface="+mn-lt"/>
                <a:cs typeface="+mn-lt"/>
              </a:rPr>
              <a:t> </a:t>
            </a:r>
            <a:r>
              <a:rPr lang="en-US" sz="4800" err="1">
                <a:ea typeface="+mn-lt"/>
                <a:cs typeface="+mn-lt"/>
              </a:rPr>
              <a:t>ιδιότητες</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τικών</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λυμάτων</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οι</a:t>
            </a:r>
            <a:r>
              <a:rPr lang="en-US" sz="4800">
                <a:ea typeface="+mn-lt"/>
                <a:cs typeface="+mn-lt"/>
              </a:rPr>
              <a:t> </a:t>
            </a:r>
            <a:r>
              <a:rPr lang="en-US" sz="4800" err="1">
                <a:ea typeface="+mn-lt"/>
                <a:cs typeface="+mn-lt"/>
              </a:rPr>
              <a:t>εξής</a:t>
            </a:r>
            <a:r>
              <a:rPr lang="en-US" sz="4800">
                <a:ea typeface="+mn-lt"/>
                <a:cs typeface="+mn-lt"/>
              </a:rPr>
              <a:t>:</a:t>
            </a:r>
            <a:endParaRPr lang="en-US" sz="4800"/>
          </a:p>
          <a:p>
            <a:r>
              <a:rPr lang="en-US" sz="4800">
                <a:ea typeface="+mn-lt"/>
                <a:cs typeface="+mn-lt"/>
              </a:rPr>
              <a:t>α) </a:t>
            </a:r>
            <a:r>
              <a:rPr lang="en-US" sz="4800" err="1">
                <a:ea typeface="+mn-lt"/>
                <a:cs typeface="+mn-lt"/>
              </a:rPr>
              <a:t>Έχουν</a:t>
            </a:r>
            <a:r>
              <a:rPr lang="en-US" sz="4800">
                <a:ea typeface="+mn-lt"/>
                <a:cs typeface="+mn-lt"/>
              </a:rPr>
              <a:t> </a:t>
            </a:r>
            <a:r>
              <a:rPr lang="en-US" sz="4800" err="1">
                <a:ea typeface="+mn-lt"/>
                <a:cs typeface="+mn-lt"/>
              </a:rPr>
              <a:t>όξινη</a:t>
            </a:r>
            <a:r>
              <a:rPr lang="en-US" sz="4800">
                <a:ea typeface="+mn-lt"/>
                <a:cs typeface="+mn-lt"/>
              </a:rPr>
              <a:t> (</a:t>
            </a:r>
            <a:r>
              <a:rPr lang="en-US" sz="4800" err="1">
                <a:ea typeface="+mn-lt"/>
                <a:cs typeface="+mn-lt"/>
              </a:rPr>
              <a:t>ξινή</a:t>
            </a:r>
            <a:r>
              <a:rPr lang="en-US" sz="4800">
                <a:ea typeface="+mn-lt"/>
                <a:cs typeface="+mn-lt"/>
              </a:rPr>
              <a:t>) </a:t>
            </a:r>
            <a:r>
              <a:rPr lang="en-US" sz="4800" err="1">
                <a:ea typeface="+mn-lt"/>
                <a:cs typeface="+mn-lt"/>
              </a:rPr>
              <a:t>γεύση</a:t>
            </a:r>
            <a:r>
              <a:rPr lang="en-US" sz="4800">
                <a:ea typeface="+mn-lt"/>
                <a:cs typeface="+mn-lt"/>
              </a:rPr>
              <a:t>. Η χαρα</a:t>
            </a:r>
            <a:r>
              <a:rPr lang="en-US" sz="4800" err="1">
                <a:ea typeface="+mn-lt"/>
                <a:cs typeface="+mn-lt"/>
              </a:rPr>
              <a:t>κτηριστική</a:t>
            </a:r>
            <a:r>
              <a:rPr lang="en-US" sz="4800">
                <a:ea typeface="+mn-lt"/>
                <a:cs typeface="+mn-lt"/>
              </a:rPr>
              <a:t> </a:t>
            </a:r>
            <a:r>
              <a:rPr lang="en-US" sz="4800" err="1">
                <a:ea typeface="+mn-lt"/>
                <a:cs typeface="+mn-lt"/>
              </a:rPr>
              <a:t>όξινη</a:t>
            </a:r>
            <a:r>
              <a:rPr lang="en-US" sz="4800">
                <a:ea typeface="+mn-lt"/>
                <a:cs typeface="+mn-lt"/>
              </a:rPr>
              <a:t> </a:t>
            </a:r>
            <a:r>
              <a:rPr lang="en-US" sz="4800" err="1">
                <a:ea typeface="+mn-lt"/>
                <a:cs typeface="+mn-lt"/>
              </a:rPr>
              <a:t>γεύση</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εύκολ</a:t>
            </a:r>
            <a:r>
              <a:rPr lang="en-US" sz="4800">
                <a:ea typeface="+mn-lt"/>
                <a:cs typeface="+mn-lt"/>
              </a:rPr>
              <a:t>α α</a:t>
            </a:r>
            <a:r>
              <a:rPr lang="en-US" sz="4800" err="1">
                <a:ea typeface="+mn-lt"/>
                <a:cs typeface="+mn-lt"/>
              </a:rPr>
              <a:t>ντιλη</a:t>
            </a:r>
            <a:r>
              <a:rPr lang="en-US" sz="4800">
                <a:ea typeface="+mn-lt"/>
                <a:cs typeface="+mn-lt"/>
              </a:rPr>
              <a:t>π</a:t>
            </a:r>
            <a:r>
              <a:rPr lang="en-US" sz="4800" err="1">
                <a:ea typeface="+mn-lt"/>
                <a:cs typeface="+mn-lt"/>
              </a:rPr>
              <a:t>τή</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έν</a:t>
            </a:r>
            <a:r>
              <a:rPr lang="en-US" sz="4800">
                <a:ea typeface="+mn-lt"/>
                <a:cs typeface="+mn-lt"/>
              </a:rPr>
              <a:t>α </a:t>
            </a:r>
            <a:r>
              <a:rPr lang="en-US" sz="4800" err="1">
                <a:ea typeface="+mn-lt"/>
                <a:cs typeface="+mn-lt"/>
              </a:rPr>
              <a:t>χυμό</a:t>
            </a:r>
            <a:r>
              <a:rPr lang="en-US" sz="4800">
                <a:ea typeface="+mn-lt"/>
                <a:cs typeface="+mn-lt"/>
              </a:rPr>
              <a:t> π</a:t>
            </a:r>
            <a:r>
              <a:rPr lang="en-US" sz="4800" err="1">
                <a:ea typeface="+mn-lt"/>
                <a:cs typeface="+mn-lt"/>
              </a:rPr>
              <a:t>ορτοκ</a:t>
            </a:r>
            <a:r>
              <a:rPr lang="en-US" sz="4800">
                <a:ea typeface="+mn-lt"/>
                <a:cs typeface="+mn-lt"/>
              </a:rPr>
              <a:t>α</a:t>
            </a:r>
            <a:r>
              <a:rPr lang="en-US" sz="4800" err="1">
                <a:ea typeface="+mn-lt"/>
                <a:cs typeface="+mn-lt"/>
              </a:rPr>
              <a:t>λιού</a:t>
            </a:r>
            <a:r>
              <a:rPr lang="en-US" sz="4800">
                <a:ea typeface="+mn-lt"/>
                <a:cs typeface="+mn-lt"/>
              </a:rPr>
              <a:t> (π</a:t>
            </a:r>
            <a:r>
              <a:rPr lang="en-US" sz="4800" err="1">
                <a:ea typeface="+mn-lt"/>
                <a:cs typeface="+mn-lt"/>
              </a:rPr>
              <a:t>εριέχει</a:t>
            </a:r>
            <a:r>
              <a:rPr lang="en-US" sz="4800">
                <a:ea typeface="+mn-lt"/>
                <a:cs typeface="+mn-lt"/>
              </a:rPr>
              <a:t> </a:t>
            </a:r>
            <a:r>
              <a:rPr lang="en-US" sz="4800" err="1">
                <a:ea typeface="+mn-lt"/>
                <a:cs typeface="+mn-lt"/>
              </a:rPr>
              <a:t>κιτρικό</a:t>
            </a:r>
            <a:r>
              <a:rPr lang="en-US" sz="4800">
                <a:ea typeface="+mn-lt"/>
                <a:cs typeface="+mn-lt"/>
              </a:rPr>
              <a:t> </a:t>
            </a:r>
            <a:r>
              <a:rPr lang="en-US" sz="4800" err="1">
                <a:ea typeface="+mn-lt"/>
                <a:cs typeface="+mn-lt"/>
              </a:rPr>
              <a:t>οξύ</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έν</a:t>
            </a:r>
            <a:r>
              <a:rPr lang="en-US" sz="4800">
                <a:ea typeface="+mn-lt"/>
                <a:cs typeface="+mn-lt"/>
              </a:rPr>
              <a:t>α ανα</a:t>
            </a:r>
            <a:r>
              <a:rPr lang="en-US" sz="4800" err="1">
                <a:ea typeface="+mn-lt"/>
                <a:cs typeface="+mn-lt"/>
              </a:rPr>
              <a:t>ψυκτικό</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ξύδι</a:t>
            </a:r>
            <a:r>
              <a:rPr lang="en-US" sz="4800">
                <a:ea typeface="+mn-lt"/>
                <a:cs typeface="+mn-lt"/>
              </a:rPr>
              <a:t> (π</a:t>
            </a:r>
            <a:r>
              <a:rPr lang="en-US" sz="4800" err="1">
                <a:ea typeface="+mn-lt"/>
                <a:cs typeface="+mn-lt"/>
              </a:rPr>
              <a:t>εριέχει</a:t>
            </a:r>
            <a:r>
              <a:rPr lang="en-US" sz="4800">
                <a:ea typeface="+mn-lt"/>
                <a:cs typeface="+mn-lt"/>
              </a:rPr>
              <a:t> </a:t>
            </a:r>
            <a:r>
              <a:rPr lang="en-US" sz="4800" err="1">
                <a:ea typeface="+mn-lt"/>
                <a:cs typeface="+mn-lt"/>
              </a:rPr>
              <a:t>οξικό</a:t>
            </a:r>
            <a:r>
              <a:rPr lang="en-US" sz="4800">
                <a:ea typeface="+mn-lt"/>
                <a:cs typeface="+mn-lt"/>
              </a:rPr>
              <a:t> </a:t>
            </a:r>
            <a:r>
              <a:rPr lang="en-US" sz="4800" err="1">
                <a:ea typeface="+mn-lt"/>
                <a:cs typeface="+mn-lt"/>
              </a:rPr>
              <a:t>οξύ</a:t>
            </a:r>
            <a:r>
              <a:rPr lang="en-US" sz="4800">
                <a:ea typeface="+mn-lt"/>
                <a:cs typeface="+mn-lt"/>
              </a:rPr>
              <a:t>) ή </a:t>
            </a:r>
            <a:r>
              <a:rPr lang="en-US" sz="4800" err="1">
                <a:ea typeface="+mn-lt"/>
                <a:cs typeface="+mn-lt"/>
              </a:rPr>
              <a:t>σε</a:t>
            </a:r>
            <a:r>
              <a:rPr lang="en-US" sz="4800">
                <a:ea typeface="+mn-lt"/>
                <a:cs typeface="+mn-lt"/>
              </a:rPr>
              <a:t> </a:t>
            </a:r>
            <a:r>
              <a:rPr lang="en-US" sz="4800" err="1">
                <a:ea typeface="+mn-lt"/>
                <a:cs typeface="+mn-lt"/>
              </a:rPr>
              <a:t>έν</a:t>
            </a:r>
            <a:r>
              <a:rPr lang="en-US" sz="4800">
                <a:ea typeface="+mn-lt"/>
                <a:cs typeface="+mn-lt"/>
              </a:rPr>
              <a:t>α </a:t>
            </a:r>
            <a:r>
              <a:rPr lang="en-US" sz="4800" err="1">
                <a:ea typeface="+mn-lt"/>
                <a:cs typeface="+mn-lt"/>
              </a:rPr>
              <a:t>γι</a:t>
            </a:r>
            <a:r>
              <a:rPr lang="en-US" sz="4800">
                <a:ea typeface="+mn-lt"/>
                <a:cs typeface="+mn-lt"/>
              </a:rPr>
              <a:t>α</a:t>
            </a:r>
            <a:r>
              <a:rPr lang="en-US" sz="4800" err="1">
                <a:ea typeface="+mn-lt"/>
                <a:cs typeface="+mn-lt"/>
              </a:rPr>
              <a:t>ούρτι</a:t>
            </a:r>
            <a:r>
              <a:rPr lang="en-US" sz="4800">
                <a:ea typeface="+mn-lt"/>
                <a:cs typeface="+mn-lt"/>
              </a:rPr>
              <a:t> (π</a:t>
            </a:r>
            <a:r>
              <a:rPr lang="en-US" sz="4800" err="1">
                <a:ea typeface="+mn-lt"/>
                <a:cs typeface="+mn-lt"/>
              </a:rPr>
              <a:t>εριέχει</a:t>
            </a:r>
            <a:r>
              <a:rPr lang="en-US" sz="4800">
                <a:ea typeface="+mn-lt"/>
                <a:cs typeface="+mn-lt"/>
              </a:rPr>
              <a:t> γαλα</a:t>
            </a:r>
            <a:r>
              <a:rPr lang="en-US" sz="4800" err="1">
                <a:ea typeface="+mn-lt"/>
                <a:cs typeface="+mn-lt"/>
              </a:rPr>
              <a:t>κτικό</a:t>
            </a:r>
            <a:r>
              <a:rPr lang="en-US" sz="4800">
                <a:ea typeface="+mn-lt"/>
                <a:cs typeface="+mn-lt"/>
              </a:rPr>
              <a:t> </a:t>
            </a:r>
            <a:r>
              <a:rPr lang="en-US" sz="4800" err="1">
                <a:ea typeface="+mn-lt"/>
                <a:cs typeface="+mn-lt"/>
              </a:rPr>
              <a:t>οξύ</a:t>
            </a:r>
            <a:r>
              <a:rPr lang="en-US" sz="4800">
                <a:ea typeface="+mn-lt"/>
                <a:cs typeface="+mn-lt"/>
              </a:rPr>
              <a:t>).⚠️ Απα</a:t>
            </a:r>
            <a:r>
              <a:rPr lang="en-US" sz="4800" err="1">
                <a:ea typeface="+mn-lt"/>
                <a:cs typeface="+mn-lt"/>
              </a:rPr>
              <a:t>γορεύετ</a:t>
            </a:r>
            <a:r>
              <a:rPr lang="en-US" sz="4800">
                <a:ea typeface="+mn-lt"/>
                <a:cs typeface="+mn-lt"/>
              </a:rPr>
              <a:t>αι να </a:t>
            </a:r>
            <a:r>
              <a:rPr lang="en-US" sz="4800" err="1">
                <a:ea typeface="+mn-lt"/>
                <a:cs typeface="+mn-lt"/>
              </a:rPr>
              <a:t>δοκιμάζουμε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γεύση</a:t>
            </a:r>
            <a:r>
              <a:rPr lang="en-US" sz="4800">
                <a:ea typeface="+mn-lt"/>
                <a:cs typeface="+mn-lt"/>
              </a:rPr>
              <a:t> </a:t>
            </a:r>
            <a:r>
              <a:rPr lang="en-US" sz="4800" err="1">
                <a:ea typeface="+mn-lt"/>
                <a:cs typeface="+mn-lt"/>
              </a:rPr>
              <a:t>οξέων</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χρησιμο</a:t>
            </a:r>
            <a:r>
              <a:rPr lang="en-US" sz="4800">
                <a:ea typeface="+mn-lt"/>
                <a:cs typeface="+mn-lt"/>
              </a:rPr>
              <a:t>π</a:t>
            </a:r>
            <a:r>
              <a:rPr lang="en-US" sz="4800" err="1">
                <a:ea typeface="+mn-lt"/>
                <a:cs typeface="+mn-lt"/>
              </a:rPr>
              <a:t>οιούντ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εργ</a:t>
            </a:r>
            <a:r>
              <a:rPr lang="en-US" sz="4800">
                <a:ea typeface="+mn-lt"/>
                <a:cs typeface="+mn-lt"/>
              </a:rPr>
              <a:t>α</a:t>
            </a:r>
            <a:r>
              <a:rPr lang="en-US" sz="4800" err="1">
                <a:ea typeface="+mn-lt"/>
                <a:cs typeface="+mn-lt"/>
              </a:rPr>
              <a:t>στήριο</a:t>
            </a:r>
            <a:r>
              <a:rPr lang="en-US" sz="4800">
                <a:ea typeface="+mn-lt"/>
                <a:cs typeface="+mn-lt"/>
              </a:rPr>
              <a:t> (π</a:t>
            </a:r>
            <a:r>
              <a:rPr lang="en-US" sz="4800" err="1">
                <a:ea typeface="+mn-lt"/>
                <a:cs typeface="+mn-lt"/>
              </a:rPr>
              <a:t>ροκ</a:t>
            </a:r>
            <a:r>
              <a:rPr lang="en-US" sz="4800">
                <a:ea typeface="+mn-lt"/>
                <a:cs typeface="+mn-lt"/>
              </a:rPr>
              <a:t>α</a:t>
            </a:r>
            <a:r>
              <a:rPr lang="en-US" sz="4800" err="1">
                <a:ea typeface="+mn-lt"/>
                <a:cs typeface="+mn-lt"/>
              </a:rPr>
              <a:t>λούν</a:t>
            </a:r>
            <a:r>
              <a:rPr lang="en-US" sz="4800">
                <a:ea typeface="+mn-lt"/>
                <a:cs typeface="+mn-lt"/>
              </a:rPr>
              <a:t> </a:t>
            </a:r>
            <a:r>
              <a:rPr lang="en-US" sz="4800" err="1">
                <a:ea typeface="+mn-lt"/>
                <a:cs typeface="+mn-lt"/>
              </a:rPr>
              <a:t>εγκ</a:t>
            </a:r>
            <a:r>
              <a:rPr lang="en-US" sz="4800">
                <a:ea typeface="+mn-lt"/>
                <a:cs typeface="+mn-lt"/>
              </a:rPr>
              <a:t>α</a:t>
            </a:r>
            <a:r>
              <a:rPr lang="en-US" sz="4800" err="1">
                <a:ea typeface="+mn-lt"/>
                <a:cs typeface="+mn-lt"/>
              </a:rPr>
              <a:t>ύμ</a:t>
            </a:r>
            <a:r>
              <a:rPr lang="en-US" sz="4800">
                <a:ea typeface="+mn-lt"/>
                <a:cs typeface="+mn-lt"/>
              </a:rPr>
              <a:t>ατα).</a:t>
            </a:r>
            <a:endParaRPr lang="en-US"/>
          </a:p>
          <a:p>
            <a:r>
              <a:rPr lang="en-US" sz="4800">
                <a:ea typeface="+mn-lt"/>
                <a:cs typeface="+mn-lt"/>
              </a:rPr>
              <a:t>β) </a:t>
            </a:r>
            <a:r>
              <a:rPr lang="en-US" sz="4800" err="1">
                <a:ea typeface="+mn-lt"/>
                <a:cs typeface="+mn-lt"/>
              </a:rPr>
              <a:t>Μετ</a:t>
            </a:r>
            <a:r>
              <a:rPr lang="en-US" sz="4800">
                <a:ea typeface="+mn-lt"/>
                <a:cs typeface="+mn-lt"/>
              </a:rPr>
              <a:t>αβ</a:t>
            </a:r>
            <a:r>
              <a:rPr lang="en-US" sz="4800" err="1">
                <a:ea typeface="+mn-lt"/>
                <a:cs typeface="+mn-lt"/>
              </a:rPr>
              <a:t>άλλουν</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χρώμ</a:t>
            </a:r>
            <a:r>
              <a:rPr lang="en-US" sz="4800">
                <a:ea typeface="+mn-lt"/>
                <a:cs typeface="+mn-lt"/>
              </a:rPr>
              <a:t>α </a:t>
            </a:r>
            <a:r>
              <a:rPr lang="en-US" sz="4800" err="1">
                <a:ea typeface="+mn-lt"/>
                <a:cs typeface="+mn-lt"/>
              </a:rPr>
              <a:t>των</a:t>
            </a:r>
            <a:r>
              <a:rPr lang="en-US" sz="4800">
                <a:ea typeface="+mn-lt"/>
                <a:cs typeface="+mn-lt"/>
              </a:rPr>
              <a:t> </a:t>
            </a:r>
            <a:r>
              <a:rPr lang="en-US" sz="4800" err="1">
                <a:ea typeface="+mn-lt"/>
                <a:cs typeface="+mn-lt"/>
              </a:rPr>
              <a:t>δεικτών.Γι</a:t>
            </a:r>
            <a:r>
              <a:rPr lang="en-US" sz="4800">
                <a:ea typeface="+mn-lt"/>
                <a:cs typeface="+mn-lt"/>
              </a:rPr>
              <a:t>α πα</a:t>
            </a:r>
            <a:r>
              <a:rPr lang="en-US" sz="4800" err="1">
                <a:ea typeface="+mn-lt"/>
                <a:cs typeface="+mn-lt"/>
              </a:rPr>
              <a:t>ράδειγμ</a:t>
            </a:r>
            <a:r>
              <a:rPr lang="en-US" sz="4800">
                <a:ea typeface="+mn-lt"/>
                <a:cs typeface="+mn-lt"/>
              </a:rPr>
              <a:t>α, ο </a:t>
            </a:r>
            <a:r>
              <a:rPr lang="en-US" sz="4800" err="1">
                <a:ea typeface="+mn-lt"/>
                <a:cs typeface="+mn-lt"/>
              </a:rPr>
              <a:t>δείκτης</a:t>
            </a:r>
            <a:r>
              <a:rPr lang="en-US" sz="4800">
                <a:ea typeface="+mn-lt"/>
                <a:cs typeface="+mn-lt"/>
              </a:rPr>
              <a:t> μπ</a:t>
            </a:r>
            <a:r>
              <a:rPr lang="en-US" sz="4800" err="1">
                <a:ea typeface="+mn-lt"/>
                <a:cs typeface="+mn-lt"/>
              </a:rPr>
              <a:t>λε</a:t>
            </a:r>
            <a:r>
              <a:rPr lang="en-US" sz="4800">
                <a:ea typeface="+mn-lt"/>
                <a:cs typeface="+mn-lt"/>
              </a:rPr>
              <a:t> </a:t>
            </a:r>
            <a:r>
              <a:rPr lang="en-US" sz="4800" err="1">
                <a:ea typeface="+mn-lt"/>
                <a:cs typeface="+mn-lt"/>
              </a:rPr>
              <a:t>της</a:t>
            </a:r>
            <a:r>
              <a:rPr lang="en-US" sz="4800">
                <a:ea typeface="+mn-lt"/>
                <a:cs typeface="+mn-lt"/>
              </a:rPr>
              <a:t> β</a:t>
            </a:r>
            <a:r>
              <a:rPr lang="en-US" sz="4800" err="1">
                <a:ea typeface="+mn-lt"/>
                <a:cs typeface="+mn-lt"/>
              </a:rPr>
              <a:t>ρωμοθυμόλης</a:t>
            </a:r>
            <a:r>
              <a:rPr lang="en-US" sz="4800">
                <a:ea typeface="+mn-lt"/>
                <a:cs typeface="+mn-lt"/>
              </a:rPr>
              <a:t>, πα</a:t>
            </a:r>
            <a:r>
              <a:rPr lang="en-US" sz="4800" err="1">
                <a:ea typeface="+mn-lt"/>
                <a:cs typeface="+mn-lt"/>
              </a:rPr>
              <a:t>ρουσί</a:t>
            </a:r>
            <a:r>
              <a:rPr lang="en-US" sz="4800">
                <a:ea typeface="+mn-lt"/>
                <a:cs typeface="+mn-lt"/>
              </a:rPr>
              <a:t>α </a:t>
            </a:r>
            <a:r>
              <a:rPr lang="en-US" sz="4800" err="1">
                <a:ea typeface="+mn-lt"/>
                <a:cs typeface="+mn-lt"/>
              </a:rPr>
              <a:t>οξέος</a:t>
            </a:r>
            <a:r>
              <a:rPr lang="en-US" sz="4800">
                <a:ea typeface="+mn-lt"/>
                <a:cs typeface="+mn-lt"/>
              </a:rPr>
              <a:t>, απ</a:t>
            </a:r>
            <a:r>
              <a:rPr lang="en-US" sz="4800" err="1">
                <a:ea typeface="+mn-lt"/>
                <a:cs typeface="+mn-lt"/>
              </a:rPr>
              <a:t>οκτά</a:t>
            </a:r>
            <a:r>
              <a:rPr lang="en-US" sz="4800">
                <a:ea typeface="+mn-lt"/>
                <a:cs typeface="+mn-lt"/>
              </a:rPr>
              <a:t> </a:t>
            </a:r>
            <a:r>
              <a:rPr lang="en-US" sz="4800" err="1">
                <a:ea typeface="+mn-lt"/>
                <a:cs typeface="+mn-lt"/>
              </a:rPr>
              <a:t>κίτρινο</a:t>
            </a:r>
            <a:r>
              <a:rPr lang="en-US" sz="4800">
                <a:ea typeface="+mn-lt"/>
                <a:cs typeface="+mn-lt"/>
              </a:rPr>
              <a:t> </a:t>
            </a:r>
            <a:r>
              <a:rPr lang="en-US" sz="4800" err="1">
                <a:ea typeface="+mn-lt"/>
                <a:cs typeface="+mn-lt"/>
              </a:rPr>
              <a:t>χρώμ</a:t>
            </a:r>
            <a:r>
              <a:rPr lang="en-US" sz="4800">
                <a:ea typeface="+mn-lt"/>
                <a:cs typeface="+mn-lt"/>
              </a:rPr>
              <a:t>α.</a:t>
            </a:r>
            <a:endParaRPr lang="en-US" sz="4800"/>
          </a:p>
          <a:p>
            <a:r>
              <a:rPr lang="en-US" sz="4800">
                <a:ea typeface="+mn-lt"/>
                <a:cs typeface="+mn-lt"/>
              </a:rPr>
              <a:t>γ) </a:t>
            </a:r>
            <a:r>
              <a:rPr lang="en-US" sz="4800" err="1">
                <a:ea typeface="+mn-lt"/>
                <a:cs typeface="+mn-lt"/>
              </a:rPr>
              <a:t>Αντιδρούν</a:t>
            </a:r>
            <a:r>
              <a:rPr lang="en-US" sz="4800">
                <a:ea typeface="+mn-lt"/>
                <a:cs typeface="+mn-lt"/>
              </a:rPr>
              <a:t> </a:t>
            </a:r>
            <a:r>
              <a:rPr lang="en-US" sz="4800" err="1">
                <a:ea typeface="+mn-lt"/>
                <a:cs typeface="+mn-lt"/>
              </a:rPr>
              <a:t>με</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κικά</a:t>
            </a:r>
            <a:r>
              <a:rPr lang="en-US" sz="4800">
                <a:ea typeface="+mn-lt"/>
                <a:cs typeface="+mn-lt"/>
              </a:rPr>
              <a:t> </a:t>
            </a:r>
            <a:r>
              <a:rPr lang="en-US" sz="4800" err="1">
                <a:ea typeface="+mn-lt"/>
                <a:cs typeface="+mn-lt"/>
              </a:rPr>
              <a:t>άλ</a:t>
            </a:r>
            <a:r>
              <a:rPr lang="en-US" sz="4800">
                <a:ea typeface="+mn-lt"/>
                <a:cs typeface="+mn-lt"/>
              </a:rPr>
              <a:t>ατα (π.χ. </a:t>
            </a:r>
            <a:r>
              <a:rPr lang="en-US" sz="4800" err="1">
                <a:ea typeface="+mn-lt"/>
                <a:cs typeface="+mn-lt"/>
              </a:rPr>
              <a:t>CaCO</a:t>
            </a:r>
            <a:r>
              <a:rPr lang="en-US" sz="4800">
                <a:ea typeface="+mn-lt"/>
                <a:cs typeface="+mn-lt"/>
              </a:rPr>
              <a:t>₃) και πα</a:t>
            </a:r>
            <a:r>
              <a:rPr lang="en-US" sz="4800" err="1">
                <a:ea typeface="+mn-lt"/>
                <a:cs typeface="+mn-lt"/>
              </a:rPr>
              <a:t>ράγουν</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(CO₂).</a:t>
            </a:r>
            <a:endParaRPr lang="en-US" sz="4800"/>
          </a:p>
          <a:p>
            <a:r>
              <a:rPr lang="en-US" sz="4800">
                <a:ea typeface="+mn-lt"/>
                <a:cs typeface="+mn-lt"/>
              </a:rPr>
              <a:t>δ) </a:t>
            </a:r>
            <a:r>
              <a:rPr lang="en-US" sz="4800" err="1">
                <a:ea typeface="+mn-lt"/>
                <a:cs typeface="+mn-lt"/>
              </a:rPr>
              <a:t>Αντιδρούν</a:t>
            </a:r>
            <a:r>
              <a:rPr lang="en-US" sz="4800">
                <a:ea typeface="+mn-lt"/>
                <a:cs typeface="+mn-lt"/>
              </a:rPr>
              <a:t> </a:t>
            </a:r>
            <a:r>
              <a:rPr lang="en-US" sz="4800" err="1">
                <a:ea typeface="+mn-lt"/>
                <a:cs typeface="+mn-lt"/>
              </a:rPr>
              <a:t>με</a:t>
            </a:r>
            <a:r>
              <a:rPr lang="en-US" sz="4800">
                <a:ea typeface="+mn-lt"/>
                <a:cs typeface="+mn-lt"/>
              </a:rPr>
              <a:t> π</a:t>
            </a:r>
            <a:r>
              <a:rPr lang="en-US" sz="4800" err="1">
                <a:ea typeface="+mn-lt"/>
                <a:cs typeface="+mn-lt"/>
              </a:rPr>
              <a:t>ολλά</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(π.χ. Al, Zn, Fe) και πα</a:t>
            </a:r>
            <a:r>
              <a:rPr lang="en-US" sz="4800" err="1">
                <a:ea typeface="+mn-lt"/>
                <a:cs typeface="+mn-lt"/>
              </a:rPr>
              <a:t>ράγουν</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υδρογόνο</a:t>
            </a:r>
            <a:r>
              <a:rPr lang="en-US" sz="4800">
                <a:ea typeface="+mn-lt"/>
                <a:cs typeface="+mn-lt"/>
              </a:rPr>
              <a:t> (H₂).</a:t>
            </a:r>
            <a:r>
              <a:rPr lang="en-US" sz="4800" err="1">
                <a:ea typeface="+mn-lt"/>
                <a:cs typeface="+mn-lt"/>
              </a:rPr>
              <a:t>Ορισμέν</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(π.χ. Cu, Hg, Ag) </a:t>
            </a:r>
            <a:r>
              <a:rPr lang="en-US" sz="4800" err="1">
                <a:ea typeface="+mn-lt"/>
                <a:cs typeface="+mn-lt"/>
              </a:rPr>
              <a:t>δεν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a:t>
            </a:r>
            <a:endParaRPr lang="en-US" sz="4800"/>
          </a:p>
          <a:p>
            <a:r>
              <a:rPr lang="en-US" sz="4800">
                <a:ea typeface="+mn-lt"/>
                <a:cs typeface="+mn-lt"/>
              </a:rPr>
              <a:t>Ε) </a:t>
            </a:r>
            <a:r>
              <a:rPr lang="en-US" sz="4800" err="1">
                <a:ea typeface="+mn-lt"/>
                <a:cs typeface="+mn-lt"/>
              </a:rPr>
              <a:t>Αντιδρούν</a:t>
            </a:r>
            <a:r>
              <a:rPr lang="en-US" sz="4800">
                <a:ea typeface="+mn-lt"/>
                <a:cs typeface="+mn-lt"/>
              </a:rPr>
              <a:t> </a:t>
            </a:r>
            <a:r>
              <a:rPr lang="en-US" sz="4800" err="1">
                <a:ea typeface="+mn-lt"/>
                <a:cs typeface="+mn-lt"/>
              </a:rPr>
              <a:t>με</a:t>
            </a:r>
            <a:r>
              <a:rPr lang="en-US" sz="4800">
                <a:ea typeface="+mn-lt"/>
                <a:cs typeface="+mn-lt"/>
              </a:rPr>
              <a:t> β</a:t>
            </a:r>
            <a:r>
              <a:rPr lang="en-US" sz="4800" err="1">
                <a:ea typeface="+mn-lt"/>
                <a:cs typeface="+mn-lt"/>
              </a:rPr>
              <a:t>άσεις</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a:t>
            </a:r>
            <a:r>
              <a:rPr lang="en-US" sz="4800" err="1">
                <a:ea typeface="+mn-lt"/>
                <a:cs typeface="+mn-lt"/>
              </a:rPr>
              <a:t>εξουδετέρωσης</a:t>
            </a:r>
            <a:r>
              <a:rPr lang="en-US" sz="4800">
                <a:ea typeface="+mn-lt"/>
                <a:cs typeface="+mn-lt"/>
              </a:rPr>
              <a:t>). </a:t>
            </a:r>
            <a:r>
              <a:rPr lang="en-US" sz="4800" err="1">
                <a:ea typeface="+mn-lt"/>
                <a:cs typeface="+mn-lt"/>
              </a:rPr>
              <a:t>οξύ</a:t>
            </a:r>
            <a:r>
              <a:rPr lang="en-US" sz="4800">
                <a:ea typeface="+mn-lt"/>
                <a:cs typeface="+mn-lt"/>
              </a:rPr>
              <a:t> + β</a:t>
            </a:r>
            <a:r>
              <a:rPr lang="en-US" sz="4800" err="1">
                <a:ea typeface="+mn-lt"/>
                <a:cs typeface="+mn-lt"/>
              </a:rPr>
              <a:t>άση</a:t>
            </a:r>
            <a:r>
              <a:rPr lang="en-US" sz="4800">
                <a:ea typeface="+mn-lt"/>
                <a:cs typeface="+mn-lt"/>
              </a:rPr>
              <a:t> = </a:t>
            </a:r>
            <a:r>
              <a:rPr lang="en-US" sz="4800" err="1">
                <a:ea typeface="+mn-lt"/>
                <a:cs typeface="+mn-lt"/>
              </a:rPr>
              <a:t>άλ</a:t>
            </a:r>
            <a:r>
              <a:rPr lang="en-US" sz="4800">
                <a:ea typeface="+mn-lt"/>
                <a:cs typeface="+mn-lt"/>
              </a:rPr>
              <a:t>ας + </a:t>
            </a:r>
            <a:r>
              <a:rPr lang="en-US" sz="4800" err="1">
                <a:ea typeface="+mn-lt"/>
                <a:cs typeface="+mn-lt"/>
              </a:rPr>
              <a:t>νερό</a:t>
            </a:r>
            <a:endParaRPr lang="en-US" sz="4800">
              <a:ea typeface="+mn-lt"/>
              <a:cs typeface="+mn-lt"/>
            </a:endParaRPr>
          </a:p>
          <a:p>
            <a:r>
              <a:rPr lang="en-US" sz="4800" err="1">
                <a:ea typeface="+mn-lt"/>
                <a:cs typeface="+mn-lt"/>
              </a:rPr>
              <a:t>Στ</a:t>
            </a:r>
            <a:r>
              <a:rPr lang="en-US" sz="4800">
                <a:ea typeface="+mn-lt"/>
                <a:cs typeface="+mn-lt"/>
              </a:rPr>
              <a:t>) </a:t>
            </a:r>
            <a:r>
              <a:rPr lang="en-US" sz="4800" err="1">
                <a:ea typeface="+mn-lt"/>
                <a:cs typeface="+mn-lt"/>
              </a:rPr>
              <a:t>Έχουν</a:t>
            </a:r>
            <a:r>
              <a:rPr lang="en-US" sz="4800">
                <a:ea typeface="+mn-lt"/>
                <a:cs typeface="+mn-lt"/>
              </a:rPr>
              <a:t> </a:t>
            </a:r>
            <a:r>
              <a:rPr lang="en-US" sz="4800" err="1">
                <a:ea typeface="+mn-lt"/>
                <a:cs typeface="+mn-lt"/>
              </a:rPr>
              <a:t>ηλεκτρική</a:t>
            </a:r>
            <a:r>
              <a:rPr lang="en-US" sz="4800">
                <a:ea typeface="+mn-lt"/>
                <a:cs typeface="+mn-lt"/>
              </a:rPr>
              <a:t> α</a:t>
            </a:r>
            <a:r>
              <a:rPr lang="en-US" sz="4800" err="1">
                <a:ea typeface="+mn-lt"/>
                <a:cs typeface="+mn-lt"/>
              </a:rPr>
              <a:t>γωγιμότητ</a:t>
            </a:r>
            <a:r>
              <a:rPr lang="en-US" sz="4800">
                <a:ea typeface="+mn-lt"/>
                <a:cs typeface="+mn-lt"/>
              </a:rPr>
              <a:t>α.</a:t>
            </a:r>
          </a:p>
          <a:p>
            <a:r>
              <a:rPr lang="en-US" sz="4800">
                <a:ea typeface="+mn-lt"/>
                <a:cs typeface="+mn-lt"/>
              </a:rPr>
              <a:t>Τα </a:t>
            </a:r>
            <a:r>
              <a:rPr lang="en-US" sz="4800" err="1">
                <a:ea typeface="+mn-lt"/>
                <a:cs typeface="+mn-lt"/>
              </a:rPr>
              <a:t>υδ</a:t>
            </a:r>
            <a:r>
              <a:rPr lang="en-US" sz="4800">
                <a:ea typeface="+mn-lt"/>
                <a:cs typeface="+mn-lt"/>
              </a:rPr>
              <a:t>α</a:t>
            </a:r>
            <a:r>
              <a:rPr lang="en-US" sz="4800" err="1">
                <a:ea typeface="+mn-lt"/>
                <a:cs typeface="+mn-lt"/>
              </a:rPr>
              <a:t>τικά</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ουν</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διέλευση</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ηλεκτρικού</a:t>
            </a:r>
            <a:r>
              <a:rPr lang="en-US" sz="4800">
                <a:ea typeface="+mn-lt"/>
                <a:cs typeface="+mn-lt"/>
              </a:rPr>
              <a:t> </a:t>
            </a:r>
            <a:r>
              <a:rPr lang="en-US" sz="4800" err="1">
                <a:ea typeface="+mn-lt"/>
                <a:cs typeface="+mn-lt"/>
              </a:rPr>
              <a:t>ρεύμ</a:t>
            </a:r>
            <a:r>
              <a:rPr lang="en-US" sz="4800">
                <a:ea typeface="+mn-lt"/>
                <a:cs typeface="+mn-lt"/>
              </a:rPr>
              <a:t>α</a:t>
            </a:r>
            <a:r>
              <a:rPr lang="en-US" sz="4800" err="1">
                <a:ea typeface="+mn-lt"/>
                <a:cs typeface="+mn-lt"/>
              </a:rPr>
              <a:t>τος</a:t>
            </a:r>
            <a:r>
              <a:rPr lang="en-US" sz="4800">
                <a:ea typeface="+mn-lt"/>
                <a:cs typeface="+mn-lt"/>
              </a:rPr>
              <a:t>,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είν</a:t>
            </a:r>
            <a:r>
              <a:rPr lang="en-US" sz="4800">
                <a:ea typeface="+mn-lt"/>
                <a:cs typeface="+mn-lt"/>
              </a:rPr>
              <a:t>αι κα</a:t>
            </a:r>
            <a:r>
              <a:rPr lang="en-US" sz="4800" err="1">
                <a:ea typeface="+mn-lt"/>
                <a:cs typeface="+mn-lt"/>
              </a:rPr>
              <a:t>λοί</a:t>
            </a:r>
            <a:r>
              <a:rPr lang="en-US" sz="4800">
                <a:ea typeface="+mn-lt"/>
                <a:cs typeface="+mn-lt"/>
              </a:rPr>
              <a:t> α</a:t>
            </a:r>
            <a:r>
              <a:rPr lang="en-US" sz="4800" err="1">
                <a:ea typeface="+mn-lt"/>
                <a:cs typeface="+mn-lt"/>
              </a:rPr>
              <a:t>γωγοί</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ηλεκτρισμού</a:t>
            </a:r>
            <a:r>
              <a:rPr lang="en-US" sz="4800">
                <a:ea typeface="+mn-lt"/>
                <a:cs typeface="+mn-lt"/>
              </a:rPr>
              <a:t>.➡️ Τα </a:t>
            </a:r>
            <a:r>
              <a:rPr lang="en-US" sz="4800" err="1">
                <a:ea typeface="+mn-lt"/>
                <a:cs typeface="+mn-lt"/>
              </a:rPr>
              <a:t>οξέ</a:t>
            </a:r>
            <a:r>
              <a:rPr lang="en-US" sz="4800">
                <a:ea typeface="+mn-lt"/>
                <a:cs typeface="+mn-lt"/>
              </a:rPr>
              <a:t>α α</a:t>
            </a:r>
            <a:r>
              <a:rPr lang="en-US" sz="4800" err="1">
                <a:ea typeface="+mn-lt"/>
                <a:cs typeface="+mn-lt"/>
              </a:rPr>
              <a:t>νήκουν</a:t>
            </a:r>
            <a:r>
              <a:rPr lang="en-US" sz="4800">
                <a:ea typeface="+mn-lt"/>
                <a:cs typeface="+mn-lt"/>
              </a:rPr>
              <a:t> </a:t>
            </a:r>
            <a:r>
              <a:rPr lang="en-US" sz="4800" err="1">
                <a:ea typeface="+mn-lt"/>
                <a:cs typeface="+mn-lt"/>
              </a:rPr>
              <a:t>στους</a:t>
            </a:r>
            <a:r>
              <a:rPr lang="en-US" sz="4800">
                <a:ea typeface="+mn-lt"/>
                <a:cs typeface="+mn-lt"/>
              </a:rPr>
              <a:t> </a:t>
            </a:r>
            <a:r>
              <a:rPr lang="en-US" sz="4800" err="1">
                <a:ea typeface="+mn-lt"/>
                <a:cs typeface="+mn-lt"/>
              </a:rPr>
              <a:t>ηλεκτρολύτες.Η</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δικ</a:t>
            </a:r>
            <a:r>
              <a:rPr lang="en-US" sz="4800">
                <a:ea typeface="+mn-lt"/>
                <a:cs typeface="+mn-lt"/>
              </a:rPr>
              <a:t>α</a:t>
            </a:r>
            <a:r>
              <a:rPr lang="en-US" sz="4800" err="1">
                <a:ea typeface="+mn-lt"/>
                <a:cs typeface="+mn-lt"/>
              </a:rPr>
              <a:t>σί</a:t>
            </a:r>
            <a:r>
              <a:rPr lang="en-US" sz="4800">
                <a:ea typeface="+mn-lt"/>
                <a:cs typeface="+mn-lt"/>
              </a:rPr>
              <a:t>α α</a:t>
            </a:r>
            <a:r>
              <a:rPr lang="en-US" sz="4800" err="1">
                <a:ea typeface="+mn-lt"/>
                <a:cs typeface="+mn-lt"/>
              </a:rPr>
              <a:t>υτή</a:t>
            </a:r>
            <a:r>
              <a:rPr lang="en-US" sz="4800">
                <a:ea typeface="+mn-lt"/>
                <a:cs typeface="+mn-lt"/>
              </a:rPr>
              <a:t> </a:t>
            </a:r>
            <a:r>
              <a:rPr lang="en-US" sz="4800" err="1">
                <a:ea typeface="+mn-lt"/>
                <a:cs typeface="+mn-lt"/>
              </a:rPr>
              <a:t>ονομάζετ</a:t>
            </a:r>
            <a:r>
              <a:rPr lang="en-US" sz="4800">
                <a:ea typeface="+mn-lt"/>
                <a:cs typeface="+mn-lt"/>
              </a:rPr>
              <a:t>αι </a:t>
            </a:r>
            <a:r>
              <a:rPr lang="en-US" sz="4800" err="1">
                <a:ea typeface="+mn-lt"/>
                <a:cs typeface="+mn-lt"/>
              </a:rPr>
              <a:t>ιοντισμός.Τ</a:t>
            </a:r>
            <a:r>
              <a:rPr lang="en-US" sz="4800">
                <a:ea typeface="+mn-lt"/>
                <a:cs typeface="+mn-lt"/>
              </a:rPr>
              <a:t>α </a:t>
            </a:r>
            <a:r>
              <a:rPr lang="en-US" sz="4800" err="1">
                <a:ea typeface="+mn-lt"/>
                <a:cs typeface="+mn-lt"/>
              </a:rPr>
              <a:t>οξέ</a:t>
            </a:r>
            <a:r>
              <a:rPr lang="en-US" sz="4800">
                <a:ea typeface="+mn-lt"/>
                <a:cs typeface="+mn-lt"/>
              </a:rPr>
              <a:t>α </a:t>
            </a:r>
            <a:r>
              <a:rPr lang="en-US" sz="4800" err="1">
                <a:ea typeface="+mn-lt"/>
                <a:cs typeface="+mn-lt"/>
              </a:rPr>
              <a:t>έχουν</a:t>
            </a:r>
            <a:r>
              <a:rPr lang="en-US" sz="4800">
                <a:ea typeface="+mn-lt"/>
                <a:cs typeface="+mn-lt"/>
              </a:rPr>
              <a:t> </a:t>
            </a:r>
            <a:r>
              <a:rPr lang="en-US" sz="4800" err="1">
                <a:ea typeface="+mn-lt"/>
                <a:cs typeface="+mn-lt"/>
              </a:rPr>
              <a:t>γενικό</a:t>
            </a:r>
            <a:r>
              <a:rPr lang="en-US" sz="4800">
                <a:ea typeface="+mn-lt"/>
                <a:cs typeface="+mn-lt"/>
              </a:rPr>
              <a:t> </a:t>
            </a:r>
            <a:r>
              <a:rPr lang="en-US" sz="4800" err="1">
                <a:ea typeface="+mn-lt"/>
                <a:cs typeface="+mn-lt"/>
              </a:rPr>
              <a:t>τύ</a:t>
            </a:r>
            <a:r>
              <a:rPr lang="en-US" sz="4800">
                <a:ea typeface="+mn-lt"/>
                <a:cs typeface="+mn-lt"/>
              </a:rPr>
              <a:t>πο HₓA.</a:t>
            </a:r>
            <a:endParaRPr lang="en-US" sz="4800"/>
          </a:p>
          <a:p>
            <a:pPr lvl="1"/>
            <a:endParaRPr lang="en-US" sz="4800"/>
          </a:p>
          <a:p>
            <a:pPr lvl="1"/>
            <a:endParaRPr lang="en-US" sz="4800"/>
          </a:p>
          <a:p>
            <a:pPr lvl="1"/>
            <a:r>
              <a:rPr lang="en-US" sz="4800">
                <a:ea typeface="+mn-lt"/>
                <a:cs typeface="+mn-lt"/>
              </a:rPr>
              <a:t>Παρα</a:t>
            </a:r>
            <a:r>
              <a:rPr lang="en-US" sz="4800" err="1">
                <a:ea typeface="+mn-lt"/>
                <a:cs typeface="+mn-lt"/>
              </a:rPr>
              <a:t>δείγμ</a:t>
            </a:r>
            <a:r>
              <a:rPr lang="en-US" sz="4800">
                <a:ea typeface="+mn-lt"/>
                <a:cs typeface="+mn-lt"/>
              </a:rPr>
              <a:t>ατα</a:t>
            </a:r>
            <a:endParaRPr lang="en-US" sz="4800"/>
          </a:p>
          <a:p>
            <a:pPr lvl="1"/>
            <a:r>
              <a:rPr lang="en-US" sz="4800" err="1">
                <a:ea typeface="+mn-lt"/>
                <a:cs typeface="+mn-lt"/>
              </a:rPr>
              <a:t>Υδροχλωρικό</a:t>
            </a:r>
            <a:r>
              <a:rPr lang="en-US" sz="4800">
                <a:ea typeface="+mn-lt"/>
                <a:cs typeface="+mn-lt"/>
              </a:rPr>
              <a:t>:</a:t>
            </a:r>
            <a:endParaRPr lang="en-US" sz="4800"/>
          </a:p>
          <a:p>
            <a:pPr lvl="1"/>
            <a:r>
              <a:rPr lang="en-US" sz="4800">
                <a:ea typeface="+mn-lt"/>
                <a:cs typeface="+mn-lt"/>
              </a:rPr>
              <a:t>HCl(aq) → H⁺(aq) + Cl⁻(aq)</a:t>
            </a:r>
            <a:endParaRPr lang="en-US" sz="4800"/>
          </a:p>
          <a:p>
            <a:pPr lvl="1"/>
            <a:br>
              <a:rPr lang="en-US"/>
            </a:br>
            <a:endParaRPr lang="en-US" sz="4800"/>
          </a:p>
          <a:p>
            <a:pPr lvl="1"/>
            <a:r>
              <a:rPr lang="en-US" sz="4800" err="1">
                <a:ea typeface="+mn-lt"/>
                <a:cs typeface="+mn-lt"/>
              </a:rPr>
              <a:t>Νιτρικό</a:t>
            </a:r>
            <a:r>
              <a:rPr lang="en-US" sz="4800">
                <a:ea typeface="+mn-lt"/>
                <a:cs typeface="+mn-lt"/>
              </a:rPr>
              <a:t> </a:t>
            </a:r>
            <a:r>
              <a:rPr lang="en-US" sz="4800" err="1">
                <a:ea typeface="+mn-lt"/>
                <a:cs typeface="+mn-lt"/>
              </a:rPr>
              <a:t>οξύ</a:t>
            </a:r>
            <a:r>
              <a:rPr lang="en-US" sz="4800">
                <a:ea typeface="+mn-lt"/>
                <a:cs typeface="+mn-lt"/>
              </a:rPr>
              <a:t>:</a:t>
            </a:r>
            <a:endParaRPr lang="en-US" sz="4800"/>
          </a:p>
          <a:p>
            <a:pPr lvl="1"/>
            <a:r>
              <a:rPr lang="en-US" sz="4800">
                <a:ea typeface="+mn-lt"/>
                <a:cs typeface="+mn-lt"/>
              </a:rPr>
              <a:t>HNO₃(aq) → H⁺(aq) + NO₃⁻(aq)</a:t>
            </a:r>
            <a:endParaRPr lang="en-US" sz="4800"/>
          </a:p>
          <a:p>
            <a:pPr lvl="1"/>
            <a:br>
              <a:rPr lang="en-US"/>
            </a:br>
            <a:endParaRPr lang="en-US" sz="4800"/>
          </a:p>
          <a:p>
            <a:pPr lvl="1"/>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a:t>
            </a:r>
            <a:endParaRPr lang="en-US" sz="4800"/>
          </a:p>
          <a:p>
            <a:pPr lvl="1"/>
            <a:r>
              <a:rPr lang="en-US" sz="4800">
                <a:ea typeface="+mn-lt"/>
                <a:cs typeface="+mn-lt"/>
              </a:rPr>
              <a:t>H₂SO₄(aq) → 2H⁺(aq) + SO₄²⁻(aq)</a:t>
            </a:r>
            <a:endParaRPr lang="en-US" sz="4800"/>
          </a:p>
          <a:p>
            <a:pPr lvl="1"/>
            <a:endParaRPr lang="en-US" sz="4800"/>
          </a:p>
          <a:p>
            <a:pPr lvl="1"/>
            <a:endParaRPr lang="en-US" sz="4800"/>
          </a:p>
          <a:p>
            <a:endParaRPr lang="en-US"/>
          </a:p>
        </p:txBody>
      </p:sp>
    </p:spTree>
    <p:extLst>
      <p:ext uri="{BB962C8B-B14F-4D97-AF65-F5344CB8AC3E}">
        <p14:creationId xmlns:p14="http://schemas.microsoft.com/office/powerpoint/2010/main" val="773599330"/>
      </p:ext>
    </p:extLst>
  </p:cSld>
  <p:clrMapOvr>
    <a:masterClrMapping/>
  </p:clrMapOvr>
  <mc:AlternateContent xmlns:mc="http://schemas.openxmlformats.org/markup-compatibility/2006" xmlns:p14="http://schemas.microsoft.com/office/powerpoint/2010/main">
    <mc:Choice Requires="p14">
      <p:transition spd="slow" p14:dur="2000" advTm="100299"/>
    </mc:Choice>
    <mc:Fallback xmlns="">
      <p:transition spd="slow" advTm="1002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B7995E9-376F-32CB-EC0B-F5869577B605}"/>
              </a:ext>
            </a:extLst>
          </p:cNvPr>
          <p:cNvSpPr>
            <a:spLocks noGrp="1"/>
          </p:cNvSpPr>
          <p:nvPr>
            <p:ph type="title"/>
          </p:nvPr>
        </p:nvSpPr>
        <p:spPr>
          <a:xfrm>
            <a:off x="822960" y="1600200"/>
            <a:ext cx="4572000" cy="2103120"/>
          </a:xfrm>
        </p:spPr>
        <p:txBody>
          <a:bodyPr/>
          <a:lstStyle/>
          <a:p>
            <a:r>
              <a:rPr lang="en-US" err="1"/>
              <a:t>Πού</a:t>
            </a:r>
            <a:r>
              <a:rPr lang="en-US"/>
              <a:t> </a:t>
            </a:r>
            <a:r>
              <a:rPr lang="en-US" err="1"/>
              <a:t>οφείλοντ</a:t>
            </a:r>
            <a:r>
              <a:rPr lang="en-US"/>
              <a:t>αι </a:t>
            </a:r>
            <a:r>
              <a:rPr lang="en-US" err="1"/>
              <a:t>οι</a:t>
            </a:r>
            <a:r>
              <a:rPr lang="en-US"/>
              <a:t> </a:t>
            </a:r>
            <a:r>
              <a:rPr lang="en-US" err="1"/>
              <a:t>κοινές</a:t>
            </a:r>
            <a:r>
              <a:rPr lang="en-US"/>
              <a:t> </a:t>
            </a:r>
            <a:r>
              <a:rPr lang="en-US" err="1"/>
              <a:t>ιδιότητες</a:t>
            </a:r>
            <a:r>
              <a:rPr lang="en-US"/>
              <a:t> </a:t>
            </a:r>
            <a:r>
              <a:rPr lang="en-US" err="1"/>
              <a:t>των</a:t>
            </a:r>
            <a:r>
              <a:rPr lang="en-US"/>
              <a:t> </a:t>
            </a:r>
            <a:r>
              <a:rPr lang="en-US" err="1"/>
              <a:t>δι</a:t>
            </a:r>
            <a:r>
              <a:rPr lang="en-US"/>
              <a:t>α</a:t>
            </a:r>
            <a:r>
              <a:rPr lang="en-US" err="1"/>
              <a:t>λυμάτων</a:t>
            </a:r>
            <a:r>
              <a:rPr lang="en-US"/>
              <a:t> </a:t>
            </a:r>
            <a:r>
              <a:rPr lang="en-US" err="1"/>
              <a:t>των</a:t>
            </a:r>
            <a:r>
              <a:rPr lang="en-US"/>
              <a:t> </a:t>
            </a:r>
            <a:r>
              <a:rPr lang="en-US" err="1"/>
              <a:t>οξέων</a:t>
            </a:r>
            <a:r>
              <a:rPr lang="en-US"/>
              <a:t>;</a:t>
            </a:r>
          </a:p>
          <a:p>
            <a:endParaRPr lang="en-US"/>
          </a:p>
        </p:txBody>
      </p:sp>
      <p:sp>
        <p:nvSpPr>
          <p:cNvPr id="23" name="Content Placeholder 2">
            <a:extLst>
              <a:ext uri="{FF2B5EF4-FFF2-40B4-BE49-F238E27FC236}">
                <a16:creationId xmlns:a16="http://schemas.microsoft.com/office/drawing/2014/main" id="{07C9866A-4657-AB47-968E-78D35586EB09}"/>
              </a:ext>
            </a:extLst>
          </p:cNvPr>
          <p:cNvSpPr>
            <a:spLocks noGrp="1"/>
          </p:cNvSpPr>
          <p:nvPr>
            <p:ph sz="quarter" idx="14"/>
          </p:nvPr>
        </p:nvSpPr>
        <p:spPr>
          <a:xfrm>
            <a:off x="822960" y="4206240"/>
            <a:ext cx="4572000" cy="2011680"/>
          </a:xfrm>
        </p:spPr>
        <p:txBody>
          <a:bodyPr/>
          <a:lstStyle/>
          <a:p>
            <a:endParaRPr lang="en-US"/>
          </a:p>
        </p:txBody>
      </p:sp>
      <p:sp>
        <p:nvSpPr>
          <p:cNvPr id="24" name="Content Placeholder 3">
            <a:extLst>
              <a:ext uri="{FF2B5EF4-FFF2-40B4-BE49-F238E27FC236}">
                <a16:creationId xmlns:a16="http://schemas.microsoft.com/office/drawing/2014/main" id="{C55D049B-7EF2-7B98-3C2E-0713BDA9E6A6}"/>
              </a:ext>
            </a:extLst>
          </p:cNvPr>
          <p:cNvSpPr>
            <a:spLocks noGrp="1"/>
          </p:cNvSpPr>
          <p:nvPr>
            <p:ph sz="quarter" idx="10"/>
          </p:nvPr>
        </p:nvSpPr>
        <p:spPr>
          <a:xfrm>
            <a:off x="6675120" y="1133856"/>
            <a:ext cx="4846320" cy="4480560"/>
          </a:xfrm>
        </p:spPr>
        <p:txBody>
          <a:bodyPr vert="horz" lIns="0" tIns="0" rIns="0" bIns="0" rtlCol="0" anchor="t">
            <a:normAutofit/>
          </a:bodyPr>
          <a:lstStyle/>
          <a:p>
            <a:pPr marL="511810" indent="-511810"/>
            <a:r>
              <a:rPr lang="en-US" b="0">
                <a:ea typeface="+mn-lt"/>
                <a:cs typeface="+mn-lt"/>
              </a:rPr>
              <a:t>Η ύπα</a:t>
            </a:r>
            <a:r>
              <a:rPr lang="en-US" b="0" err="1">
                <a:ea typeface="+mn-lt"/>
                <a:cs typeface="+mn-lt"/>
              </a:rPr>
              <a:t>ρξη</a:t>
            </a:r>
            <a:r>
              <a:rPr lang="en-US" b="0">
                <a:ea typeface="+mn-lt"/>
                <a:cs typeface="+mn-lt"/>
              </a:rPr>
              <a:t> </a:t>
            </a:r>
            <a:r>
              <a:rPr lang="en-US" b="0" err="1">
                <a:ea typeface="+mn-lt"/>
                <a:cs typeface="+mn-lt"/>
              </a:rPr>
              <a:t>κοινών</a:t>
            </a:r>
            <a:r>
              <a:rPr lang="en-US" b="0">
                <a:ea typeface="+mn-lt"/>
                <a:cs typeface="+mn-lt"/>
              </a:rPr>
              <a:t> </a:t>
            </a:r>
            <a:r>
              <a:rPr lang="en-US" b="0" err="1">
                <a:ea typeface="+mn-lt"/>
                <a:cs typeface="+mn-lt"/>
              </a:rPr>
              <a:t>ιδιοτήτων</a:t>
            </a:r>
            <a:r>
              <a:rPr lang="en-US" b="0">
                <a:ea typeface="+mn-lt"/>
                <a:cs typeface="+mn-lt"/>
              </a:rPr>
              <a:t> </a:t>
            </a:r>
            <a:r>
              <a:rPr lang="en-US" b="0" err="1">
                <a:ea typeface="+mn-lt"/>
                <a:cs typeface="+mn-lt"/>
              </a:rPr>
              <a:t>σε</a:t>
            </a:r>
            <a:r>
              <a:rPr lang="en-US" b="0">
                <a:ea typeface="+mn-lt"/>
                <a:cs typeface="+mn-lt"/>
              </a:rPr>
              <a:t> </a:t>
            </a:r>
            <a:r>
              <a:rPr lang="en-US" b="0" err="1">
                <a:ea typeface="+mn-lt"/>
                <a:cs typeface="+mn-lt"/>
              </a:rPr>
              <a:t>όλ</a:t>
            </a:r>
            <a:r>
              <a:rPr lang="en-US" b="0">
                <a:ea typeface="+mn-lt"/>
                <a:cs typeface="+mn-lt"/>
              </a:rPr>
              <a:t>α τα </a:t>
            </a:r>
            <a:r>
              <a:rPr lang="en-US" b="0" err="1">
                <a:ea typeface="+mn-lt"/>
                <a:cs typeface="+mn-lt"/>
              </a:rPr>
              <a:t>υδ</a:t>
            </a:r>
            <a:r>
              <a:rPr lang="en-US" b="0">
                <a:ea typeface="+mn-lt"/>
                <a:cs typeface="+mn-lt"/>
              </a:rPr>
              <a:t>α</a:t>
            </a:r>
            <a:r>
              <a:rPr lang="en-US" b="0" err="1">
                <a:ea typeface="+mn-lt"/>
                <a:cs typeface="+mn-lt"/>
              </a:rPr>
              <a:t>τικά</a:t>
            </a:r>
            <a:r>
              <a:rPr lang="en-US" b="0">
                <a:ea typeface="+mn-lt"/>
                <a:cs typeface="+mn-lt"/>
              </a:rPr>
              <a:t> </a:t>
            </a:r>
            <a:r>
              <a:rPr lang="en-US" b="0" err="1">
                <a:ea typeface="+mn-lt"/>
                <a:cs typeface="+mn-lt"/>
              </a:rPr>
              <a:t>δι</a:t>
            </a:r>
            <a:r>
              <a:rPr lang="en-US" b="0">
                <a:ea typeface="+mn-lt"/>
                <a:cs typeface="+mn-lt"/>
              </a:rPr>
              <a:t>α</a:t>
            </a:r>
            <a:r>
              <a:rPr lang="en-US" b="0" err="1">
                <a:ea typeface="+mn-lt"/>
                <a:cs typeface="+mn-lt"/>
              </a:rPr>
              <a:t>λύμ</a:t>
            </a:r>
            <a:r>
              <a:rPr lang="en-US" b="0">
                <a:ea typeface="+mn-lt"/>
                <a:cs typeface="+mn-lt"/>
              </a:rPr>
              <a:t>ατα </a:t>
            </a:r>
            <a:r>
              <a:rPr lang="en-US" b="0" err="1">
                <a:ea typeface="+mn-lt"/>
                <a:cs typeface="+mn-lt"/>
              </a:rPr>
              <a:t>των</a:t>
            </a:r>
            <a:r>
              <a:rPr lang="en-US" b="0">
                <a:ea typeface="+mn-lt"/>
                <a:cs typeface="+mn-lt"/>
              </a:rPr>
              <a:t> </a:t>
            </a:r>
            <a:r>
              <a:rPr lang="en-US" b="0" err="1">
                <a:ea typeface="+mn-lt"/>
                <a:cs typeface="+mn-lt"/>
              </a:rPr>
              <a:t>οξέων</a:t>
            </a:r>
            <a:r>
              <a:rPr lang="en-US" b="0">
                <a:ea typeface="+mn-lt"/>
                <a:cs typeface="+mn-lt"/>
              </a:rPr>
              <a:t> </a:t>
            </a:r>
            <a:r>
              <a:rPr lang="en-US" b="0" err="1">
                <a:ea typeface="+mn-lt"/>
                <a:cs typeface="+mn-lt"/>
              </a:rPr>
              <a:t>ερμηνεύτηκε</a:t>
            </a:r>
            <a:r>
              <a:rPr lang="en-US" b="0">
                <a:ea typeface="+mn-lt"/>
                <a:cs typeface="+mn-lt"/>
              </a:rPr>
              <a:t> από </a:t>
            </a:r>
            <a:r>
              <a:rPr lang="en-US" b="0" err="1">
                <a:ea typeface="+mn-lt"/>
                <a:cs typeface="+mn-lt"/>
              </a:rPr>
              <a:t>το</a:t>
            </a:r>
            <a:r>
              <a:rPr lang="en-US" b="0">
                <a:ea typeface="+mn-lt"/>
                <a:cs typeface="+mn-lt"/>
              </a:rPr>
              <a:t> </a:t>
            </a:r>
            <a:r>
              <a:rPr lang="en-US" b="0" err="1">
                <a:ea typeface="+mn-lt"/>
                <a:cs typeface="+mn-lt"/>
              </a:rPr>
              <a:t>Σουηδό</a:t>
            </a:r>
            <a:r>
              <a:rPr lang="en-US" b="0">
                <a:ea typeface="+mn-lt"/>
                <a:cs typeface="+mn-lt"/>
              </a:rPr>
              <a:t> </a:t>
            </a:r>
            <a:r>
              <a:rPr lang="en-US" b="0" err="1">
                <a:ea typeface="+mn-lt"/>
                <a:cs typeface="+mn-lt"/>
              </a:rPr>
              <a:t>χημικό</a:t>
            </a:r>
            <a:r>
              <a:rPr lang="en-US" b="0">
                <a:ea typeface="+mn-lt"/>
                <a:cs typeface="+mn-lt"/>
              </a:rPr>
              <a:t> Svante August Arrhenius (1887). </a:t>
            </a:r>
            <a:r>
              <a:rPr lang="en-US" b="0" err="1">
                <a:ea typeface="+mn-lt"/>
                <a:cs typeface="+mn-lt"/>
              </a:rPr>
              <a:t>Σύμφων</a:t>
            </a:r>
            <a:r>
              <a:rPr lang="en-US" b="0">
                <a:ea typeface="+mn-lt"/>
                <a:cs typeface="+mn-lt"/>
              </a:rPr>
              <a:t>α </a:t>
            </a:r>
            <a:r>
              <a:rPr lang="en-US" b="0" err="1">
                <a:ea typeface="+mn-lt"/>
                <a:cs typeface="+mn-lt"/>
              </a:rPr>
              <a:t>με</a:t>
            </a:r>
            <a:r>
              <a:rPr lang="en-US" b="0">
                <a:ea typeface="+mn-lt"/>
                <a:cs typeface="+mn-lt"/>
              </a:rPr>
              <a:t> </a:t>
            </a:r>
            <a:r>
              <a:rPr lang="en-US" b="0" err="1">
                <a:ea typeface="+mn-lt"/>
                <a:cs typeface="+mn-lt"/>
              </a:rPr>
              <a:t>τη</a:t>
            </a:r>
            <a:r>
              <a:rPr lang="en-US" b="0">
                <a:ea typeface="+mn-lt"/>
                <a:cs typeface="+mn-lt"/>
              </a:rPr>
              <a:t> </a:t>
            </a:r>
            <a:r>
              <a:rPr lang="en-US" b="0" err="1">
                <a:ea typeface="+mn-lt"/>
                <a:cs typeface="+mn-lt"/>
              </a:rPr>
              <a:t>θεωρί</a:t>
            </a:r>
            <a:r>
              <a:rPr lang="en-US" b="0">
                <a:ea typeface="+mn-lt"/>
                <a:cs typeface="+mn-lt"/>
              </a:rPr>
              <a:t>α α</a:t>
            </a:r>
            <a:r>
              <a:rPr lang="en-US" b="0" err="1">
                <a:ea typeface="+mn-lt"/>
                <a:cs typeface="+mn-lt"/>
              </a:rPr>
              <a:t>υτή</a:t>
            </a:r>
            <a:r>
              <a:rPr lang="en-US" b="0">
                <a:ea typeface="+mn-lt"/>
                <a:cs typeface="+mn-lt"/>
              </a:rPr>
              <a:t>:</a:t>
            </a:r>
            <a:endParaRPr lang="en-US"/>
          </a:p>
          <a:p>
            <a:pPr marL="511810" indent="-511810"/>
            <a:endParaRPr lang="en-US"/>
          </a:p>
          <a:p>
            <a:pPr marL="511810" indent="-511810"/>
            <a:endParaRPr lang="en-US"/>
          </a:p>
          <a:p>
            <a:pPr marL="511810" indent="-511810"/>
            <a:r>
              <a:rPr lang="en-US" b="0">
                <a:ea typeface="+mn-lt"/>
                <a:cs typeface="+mn-lt"/>
              </a:rPr>
              <a:t>👉 </a:t>
            </a:r>
            <a:r>
              <a:rPr lang="en-US" b="0" err="1">
                <a:ea typeface="+mn-lt"/>
                <a:cs typeface="+mn-lt"/>
              </a:rPr>
              <a:t>Οι</a:t>
            </a:r>
            <a:r>
              <a:rPr lang="en-US" b="0">
                <a:ea typeface="+mn-lt"/>
                <a:cs typeface="+mn-lt"/>
              </a:rPr>
              <a:t> </a:t>
            </a:r>
            <a:r>
              <a:rPr lang="en-US" b="0" err="1">
                <a:ea typeface="+mn-lt"/>
                <a:cs typeface="+mn-lt"/>
              </a:rPr>
              <a:t>κοινές</a:t>
            </a:r>
            <a:r>
              <a:rPr lang="en-US" b="0">
                <a:ea typeface="+mn-lt"/>
                <a:cs typeface="+mn-lt"/>
              </a:rPr>
              <a:t> </a:t>
            </a:r>
            <a:r>
              <a:rPr lang="en-US" b="0" err="1">
                <a:ea typeface="+mn-lt"/>
                <a:cs typeface="+mn-lt"/>
              </a:rPr>
              <a:t>ιδιότητες</a:t>
            </a:r>
            <a:r>
              <a:rPr lang="en-US" b="0">
                <a:ea typeface="+mn-lt"/>
                <a:cs typeface="+mn-lt"/>
              </a:rPr>
              <a:t> </a:t>
            </a:r>
            <a:r>
              <a:rPr lang="en-US" b="0" err="1">
                <a:ea typeface="+mn-lt"/>
                <a:cs typeface="+mn-lt"/>
              </a:rPr>
              <a:t>των</a:t>
            </a:r>
            <a:r>
              <a:rPr lang="en-US" b="0">
                <a:ea typeface="+mn-lt"/>
                <a:cs typeface="+mn-lt"/>
              </a:rPr>
              <a:t> </a:t>
            </a:r>
            <a:r>
              <a:rPr lang="en-US" b="0" err="1">
                <a:ea typeface="+mn-lt"/>
                <a:cs typeface="+mn-lt"/>
              </a:rPr>
              <a:t>υδ</a:t>
            </a:r>
            <a:r>
              <a:rPr lang="en-US" b="0">
                <a:ea typeface="+mn-lt"/>
                <a:cs typeface="+mn-lt"/>
              </a:rPr>
              <a:t>α</a:t>
            </a:r>
            <a:r>
              <a:rPr lang="en-US" b="0" err="1">
                <a:ea typeface="+mn-lt"/>
                <a:cs typeface="+mn-lt"/>
              </a:rPr>
              <a:t>τικών</a:t>
            </a:r>
            <a:r>
              <a:rPr lang="en-US" b="0">
                <a:ea typeface="+mn-lt"/>
                <a:cs typeface="+mn-lt"/>
              </a:rPr>
              <a:t> </a:t>
            </a:r>
            <a:r>
              <a:rPr lang="en-US" b="0" err="1">
                <a:ea typeface="+mn-lt"/>
                <a:cs typeface="+mn-lt"/>
              </a:rPr>
              <a:t>δι</a:t>
            </a:r>
            <a:r>
              <a:rPr lang="en-US" b="0">
                <a:ea typeface="+mn-lt"/>
                <a:cs typeface="+mn-lt"/>
              </a:rPr>
              <a:t>α</a:t>
            </a:r>
            <a:r>
              <a:rPr lang="en-US" b="0" err="1">
                <a:ea typeface="+mn-lt"/>
                <a:cs typeface="+mn-lt"/>
              </a:rPr>
              <a:t>λυμάτων</a:t>
            </a:r>
            <a:r>
              <a:rPr lang="en-US" b="0">
                <a:ea typeface="+mn-lt"/>
                <a:cs typeface="+mn-lt"/>
              </a:rPr>
              <a:t> </a:t>
            </a:r>
            <a:r>
              <a:rPr lang="en-US" b="0" err="1">
                <a:ea typeface="+mn-lt"/>
                <a:cs typeface="+mn-lt"/>
              </a:rPr>
              <a:t>των</a:t>
            </a:r>
            <a:r>
              <a:rPr lang="en-US" b="0">
                <a:ea typeface="+mn-lt"/>
                <a:cs typeface="+mn-lt"/>
              </a:rPr>
              <a:t> </a:t>
            </a:r>
            <a:r>
              <a:rPr lang="en-US" b="0" err="1">
                <a:ea typeface="+mn-lt"/>
                <a:cs typeface="+mn-lt"/>
              </a:rPr>
              <a:t>οξέων</a:t>
            </a:r>
            <a:r>
              <a:rPr lang="en-US" b="0">
                <a:ea typeface="+mn-lt"/>
                <a:cs typeface="+mn-lt"/>
              </a:rPr>
              <a:t> </a:t>
            </a:r>
            <a:r>
              <a:rPr lang="en-US" b="0" err="1">
                <a:ea typeface="+mn-lt"/>
                <a:cs typeface="+mn-lt"/>
              </a:rPr>
              <a:t>οφείλοντ</a:t>
            </a:r>
            <a:r>
              <a:rPr lang="en-US" b="0">
                <a:ea typeface="+mn-lt"/>
                <a:cs typeface="+mn-lt"/>
              </a:rPr>
              <a:t>αι </a:t>
            </a:r>
            <a:r>
              <a:rPr lang="en-US" b="0" err="1">
                <a:ea typeface="+mn-lt"/>
                <a:cs typeface="+mn-lt"/>
              </a:rPr>
              <a:t>στ</a:t>
            </a:r>
            <a:r>
              <a:rPr lang="en-US" b="0">
                <a:ea typeface="+mn-lt"/>
                <a:cs typeface="+mn-lt"/>
              </a:rPr>
              <a:t>α κα</a:t>
            </a:r>
            <a:r>
              <a:rPr lang="en-US" b="0" err="1">
                <a:ea typeface="+mn-lt"/>
                <a:cs typeface="+mn-lt"/>
              </a:rPr>
              <a:t>τιόντ</a:t>
            </a:r>
            <a:r>
              <a:rPr lang="en-US" b="0">
                <a:ea typeface="+mn-lt"/>
                <a:cs typeface="+mn-lt"/>
              </a:rPr>
              <a:t>α </a:t>
            </a:r>
            <a:r>
              <a:rPr lang="en-US" b="0" err="1">
                <a:ea typeface="+mn-lt"/>
                <a:cs typeface="+mn-lt"/>
              </a:rPr>
              <a:t>υδρογόνου</a:t>
            </a:r>
            <a:r>
              <a:rPr lang="en-US" b="0">
                <a:ea typeface="+mn-lt"/>
                <a:cs typeface="+mn-lt"/>
              </a:rPr>
              <a:t> (H⁺) π</a:t>
            </a:r>
            <a:r>
              <a:rPr lang="en-US" b="0" err="1">
                <a:ea typeface="+mn-lt"/>
                <a:cs typeface="+mn-lt"/>
              </a:rPr>
              <a:t>ου</a:t>
            </a:r>
            <a:r>
              <a:rPr lang="en-US" b="0">
                <a:ea typeface="+mn-lt"/>
                <a:cs typeface="+mn-lt"/>
              </a:rPr>
              <a:t> π</a:t>
            </a:r>
            <a:r>
              <a:rPr lang="en-US" b="0" err="1">
                <a:ea typeface="+mn-lt"/>
                <a:cs typeface="+mn-lt"/>
              </a:rPr>
              <a:t>εριέχουν</a:t>
            </a:r>
            <a:r>
              <a:rPr lang="en-US" b="0">
                <a:ea typeface="+mn-lt"/>
                <a:cs typeface="+mn-lt"/>
              </a:rPr>
              <a:t> </a:t>
            </a:r>
            <a:r>
              <a:rPr lang="en-US" b="0" err="1">
                <a:ea typeface="+mn-lt"/>
                <a:cs typeface="+mn-lt"/>
              </a:rPr>
              <a:t>όλ</a:t>
            </a:r>
            <a:r>
              <a:rPr lang="en-US" b="0">
                <a:ea typeface="+mn-lt"/>
                <a:cs typeface="+mn-lt"/>
              </a:rPr>
              <a:t>α τα </a:t>
            </a:r>
            <a:r>
              <a:rPr lang="en-US" b="0" err="1">
                <a:ea typeface="+mn-lt"/>
                <a:cs typeface="+mn-lt"/>
              </a:rPr>
              <a:t>δι</a:t>
            </a:r>
            <a:r>
              <a:rPr lang="en-US" b="0">
                <a:ea typeface="+mn-lt"/>
                <a:cs typeface="+mn-lt"/>
              </a:rPr>
              <a:t>α</a:t>
            </a:r>
            <a:r>
              <a:rPr lang="en-US" b="0" err="1">
                <a:ea typeface="+mn-lt"/>
                <a:cs typeface="+mn-lt"/>
              </a:rPr>
              <a:t>λύμ</a:t>
            </a:r>
            <a:r>
              <a:rPr lang="en-US" b="0">
                <a:ea typeface="+mn-lt"/>
                <a:cs typeface="+mn-lt"/>
              </a:rPr>
              <a:t>ατα </a:t>
            </a:r>
            <a:r>
              <a:rPr lang="en-US" b="0" err="1">
                <a:ea typeface="+mn-lt"/>
                <a:cs typeface="+mn-lt"/>
              </a:rPr>
              <a:t>των</a:t>
            </a:r>
            <a:r>
              <a:rPr lang="en-US" b="0">
                <a:ea typeface="+mn-lt"/>
                <a:cs typeface="+mn-lt"/>
              </a:rPr>
              <a:t> </a:t>
            </a:r>
            <a:r>
              <a:rPr lang="en-US" b="0" err="1">
                <a:ea typeface="+mn-lt"/>
                <a:cs typeface="+mn-lt"/>
              </a:rPr>
              <a:t>οξέων</a:t>
            </a:r>
            <a:r>
              <a:rPr lang="en-US" b="0">
                <a:ea typeface="+mn-lt"/>
                <a:cs typeface="+mn-lt"/>
              </a:rPr>
              <a:t>.</a:t>
            </a:r>
            <a:endParaRPr lang="en-US"/>
          </a:p>
          <a:p>
            <a:pPr marL="511810" indent="-511810"/>
            <a:endParaRPr lang="en-US"/>
          </a:p>
          <a:p>
            <a:pPr marL="511810" indent="-511810"/>
            <a:endParaRPr lang="en-US"/>
          </a:p>
          <a:p>
            <a:pPr marL="511810" indent="-511810"/>
            <a:endParaRPr lang="en-US"/>
          </a:p>
        </p:txBody>
      </p:sp>
    </p:spTree>
    <p:extLst>
      <p:ext uri="{BB962C8B-B14F-4D97-AF65-F5344CB8AC3E}">
        <p14:creationId xmlns:p14="http://schemas.microsoft.com/office/powerpoint/2010/main" val="75060034"/>
      </p:ext>
    </p:extLst>
  </p:cSld>
  <p:clrMapOvr>
    <a:masterClrMapping/>
  </p:clrMapOvr>
  <mc:AlternateContent xmlns:mc="http://schemas.openxmlformats.org/markup-compatibility/2006" xmlns:p14="http://schemas.microsoft.com/office/powerpoint/2010/main">
    <mc:Choice Requires="p14">
      <p:transition spd="slow" p14:dur="2000" advTm="27209"/>
    </mc:Choice>
    <mc:Fallback xmlns="">
      <p:transition spd="slow" advTm="272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8CD472-6B12-9481-8F62-535CFCE108F3}"/>
              </a:ext>
            </a:extLst>
          </p:cNvPr>
          <p:cNvSpPr>
            <a:spLocks noGrp="1"/>
          </p:cNvSpPr>
          <p:nvPr>
            <p:ph type="title"/>
          </p:nvPr>
        </p:nvSpPr>
        <p:spPr>
          <a:xfrm>
            <a:off x="841248" y="548640"/>
            <a:ext cx="10515600" cy="1463040"/>
          </a:xfrm>
        </p:spPr>
        <p:txBody>
          <a:bodyPr/>
          <a:lstStyle/>
          <a:p>
            <a:r>
              <a:rPr lang="en-US"/>
              <a:t>Ποιες χημικές ενώσεις ονομάζονται οξέα κατά Arrhenius;</a:t>
            </a:r>
          </a:p>
          <a:p>
            <a:endParaRPr lang="en-US"/>
          </a:p>
        </p:txBody>
      </p:sp>
      <p:sp>
        <p:nvSpPr>
          <p:cNvPr id="11" name="Content Placeholder 2">
            <a:extLst>
              <a:ext uri="{FF2B5EF4-FFF2-40B4-BE49-F238E27FC236}">
                <a16:creationId xmlns:a16="http://schemas.microsoft.com/office/drawing/2014/main" id="{72652929-846B-1074-FC76-745C64F65E14}"/>
              </a:ext>
            </a:extLst>
          </p:cNvPr>
          <p:cNvSpPr>
            <a:spLocks noGrp="1"/>
          </p:cNvSpPr>
          <p:nvPr>
            <p:ph sz="quarter" idx="11"/>
          </p:nvPr>
        </p:nvSpPr>
        <p:spPr>
          <a:xfrm>
            <a:off x="841248" y="2184400"/>
            <a:ext cx="10655300" cy="4108704"/>
          </a:xfrm>
        </p:spPr>
        <p:txBody>
          <a:bodyPr>
            <a:normAutofit fontScale="25000" lnSpcReduction="20000"/>
          </a:bodyPr>
          <a:lstStyle/>
          <a:p>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θεωρί</a:t>
            </a:r>
            <a:r>
              <a:rPr lang="en-US" sz="4800">
                <a:ea typeface="+mn-lt"/>
                <a:cs typeface="+mn-lt"/>
              </a:rPr>
              <a:t>α </a:t>
            </a:r>
            <a:r>
              <a:rPr lang="en-US" sz="4800" err="1">
                <a:ea typeface="+mn-lt"/>
                <a:cs typeface="+mn-lt"/>
              </a:rPr>
              <a:t>του</a:t>
            </a:r>
            <a:r>
              <a:rPr lang="en-US" sz="4800">
                <a:ea typeface="+mn-lt"/>
                <a:cs typeface="+mn-lt"/>
              </a:rPr>
              <a:t> Arrhenius:</a:t>
            </a:r>
            <a:endParaRPr lang="en-US" sz="4800"/>
          </a:p>
          <a:p>
            <a:br>
              <a:rPr lang="en-US"/>
            </a:br>
            <a:endParaRPr lang="en-US" sz="4800"/>
          </a:p>
          <a:p>
            <a:r>
              <a:rPr lang="en-US" sz="4800">
                <a:ea typeface="+mn-lt"/>
                <a:cs typeface="+mn-lt"/>
              </a:rPr>
              <a:t>👉 </a:t>
            </a:r>
            <a:r>
              <a:rPr lang="en-US" sz="4800" err="1">
                <a:ea typeface="+mn-lt"/>
                <a:cs typeface="+mn-lt"/>
              </a:rPr>
              <a:t>Οξέ</a:t>
            </a:r>
            <a:r>
              <a:rPr lang="en-US" sz="4800">
                <a:ea typeface="+mn-lt"/>
                <a:cs typeface="+mn-lt"/>
              </a:rPr>
              <a:t>α </a:t>
            </a:r>
            <a:r>
              <a:rPr lang="en-US" sz="4800" err="1">
                <a:ea typeface="+mn-lt"/>
                <a:cs typeface="+mn-lt"/>
              </a:rPr>
              <a:t>ονομάζοντ</a:t>
            </a:r>
            <a:r>
              <a:rPr lang="en-US" sz="4800">
                <a:ea typeface="+mn-lt"/>
                <a:cs typeface="+mn-lt"/>
              </a:rPr>
              <a:t>αι </a:t>
            </a:r>
            <a:r>
              <a:rPr lang="en-US" sz="4800" err="1">
                <a:ea typeface="+mn-lt"/>
                <a:cs typeface="+mn-lt"/>
              </a:rPr>
              <a:t>οι</a:t>
            </a:r>
            <a:r>
              <a:rPr lang="en-US" sz="4800">
                <a:ea typeface="+mn-lt"/>
                <a:cs typeface="+mn-lt"/>
              </a:rPr>
              <a:t> </a:t>
            </a:r>
            <a:r>
              <a:rPr lang="en-US" sz="4800" err="1">
                <a:ea typeface="+mn-lt"/>
                <a:cs typeface="+mn-lt"/>
              </a:rPr>
              <a:t>ενώσεις</a:t>
            </a:r>
            <a:r>
              <a:rPr lang="en-US" sz="4800">
                <a:ea typeface="+mn-lt"/>
                <a:cs typeface="+mn-lt"/>
              </a:rPr>
              <a:t> </a:t>
            </a:r>
            <a:r>
              <a:rPr lang="en-US" sz="4800" err="1">
                <a:ea typeface="+mn-lt"/>
                <a:cs typeface="+mn-lt"/>
              </a:rPr>
              <a:t>οι</a:t>
            </a:r>
            <a:r>
              <a:rPr lang="en-US" sz="4800">
                <a:ea typeface="+mn-lt"/>
                <a:cs typeface="+mn-lt"/>
              </a:rPr>
              <a:t> οπ</a:t>
            </a:r>
            <a:r>
              <a:rPr lang="en-US" sz="4800" err="1">
                <a:ea typeface="+mn-lt"/>
                <a:cs typeface="+mn-lt"/>
              </a:rPr>
              <a:t>οίες</a:t>
            </a:r>
            <a:r>
              <a:rPr lang="en-US" sz="4800">
                <a:ea typeface="+mn-lt"/>
                <a:cs typeface="+mn-lt"/>
              </a:rPr>
              <a:t>, </a:t>
            </a:r>
            <a:r>
              <a:rPr lang="en-US" sz="4800" err="1">
                <a:ea typeface="+mn-lt"/>
                <a:cs typeface="+mn-lt"/>
              </a:rPr>
              <a:t>ότ</a:t>
            </a:r>
            <a:r>
              <a:rPr lang="en-US" sz="4800">
                <a:ea typeface="+mn-lt"/>
                <a:cs typeface="+mn-lt"/>
              </a:rPr>
              <a:t>αν </a:t>
            </a:r>
            <a:r>
              <a:rPr lang="en-US" sz="4800" err="1">
                <a:ea typeface="+mn-lt"/>
                <a:cs typeface="+mn-lt"/>
              </a:rPr>
              <a:t>δι</a:t>
            </a:r>
            <a:r>
              <a:rPr lang="en-US" sz="4800">
                <a:ea typeface="+mn-lt"/>
                <a:cs typeface="+mn-lt"/>
              </a:rPr>
              <a:t>α</a:t>
            </a:r>
            <a:r>
              <a:rPr lang="en-US" sz="4800" err="1">
                <a:ea typeface="+mn-lt"/>
                <a:cs typeface="+mn-lt"/>
              </a:rPr>
              <a:t>λύοντ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δίνουν</a:t>
            </a:r>
            <a:r>
              <a:rPr lang="en-US" sz="4800">
                <a:ea typeface="+mn-lt"/>
                <a:cs typeface="+mn-lt"/>
              </a:rPr>
              <a:t> κα</a:t>
            </a:r>
            <a:r>
              <a:rPr lang="en-US" sz="4800" err="1">
                <a:ea typeface="+mn-lt"/>
                <a:cs typeface="+mn-lt"/>
              </a:rPr>
              <a:t>τιόντ</a:t>
            </a:r>
            <a:r>
              <a:rPr lang="en-US" sz="4800">
                <a:ea typeface="+mn-lt"/>
                <a:cs typeface="+mn-lt"/>
              </a:rPr>
              <a:t>α </a:t>
            </a:r>
            <a:r>
              <a:rPr lang="en-US" sz="4800" err="1">
                <a:ea typeface="+mn-lt"/>
                <a:cs typeface="+mn-lt"/>
              </a:rPr>
              <a:t>υδρογόνου</a:t>
            </a:r>
            <a:r>
              <a:rPr lang="en-US" sz="4800">
                <a:ea typeface="+mn-lt"/>
                <a:cs typeface="+mn-lt"/>
              </a:rPr>
              <a:t> (H⁺).Τα </a:t>
            </a:r>
            <a:r>
              <a:rPr lang="en-US" sz="4800" err="1">
                <a:ea typeface="+mn-lt"/>
                <a:cs typeface="+mn-lt"/>
              </a:rPr>
              <a:t>οξέ</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μορι</a:t>
            </a:r>
            <a:r>
              <a:rPr lang="en-US" sz="4800">
                <a:ea typeface="+mn-lt"/>
                <a:cs typeface="+mn-lt"/>
              </a:rPr>
              <a:t>α</a:t>
            </a:r>
            <a:r>
              <a:rPr lang="en-US" sz="4800" err="1">
                <a:ea typeface="+mn-lt"/>
                <a:cs typeface="+mn-lt"/>
              </a:rPr>
              <a:t>κές</a:t>
            </a:r>
            <a:r>
              <a:rPr lang="en-US" sz="4800">
                <a:ea typeface="+mn-lt"/>
                <a:cs typeface="+mn-lt"/>
              </a:rPr>
              <a:t> </a:t>
            </a:r>
            <a:r>
              <a:rPr lang="en-US" sz="4800" err="1">
                <a:ea typeface="+mn-lt"/>
                <a:cs typeface="+mn-lt"/>
              </a:rPr>
              <a:t>ενώσεις</a:t>
            </a:r>
            <a:r>
              <a:rPr lang="en-US" sz="4800">
                <a:ea typeface="+mn-lt"/>
                <a:cs typeface="+mn-lt"/>
              </a:rPr>
              <a:t> (η </a:t>
            </a:r>
            <a:r>
              <a:rPr lang="en-US" sz="4800" err="1">
                <a:ea typeface="+mn-lt"/>
                <a:cs typeface="+mn-lt"/>
              </a:rPr>
              <a:t>δομική</a:t>
            </a:r>
            <a:r>
              <a:rPr lang="en-US" sz="4800">
                <a:ea typeface="+mn-lt"/>
                <a:cs typeface="+mn-lt"/>
              </a:rPr>
              <a:t> </a:t>
            </a:r>
            <a:r>
              <a:rPr lang="en-US" sz="4800" err="1">
                <a:ea typeface="+mn-lt"/>
                <a:cs typeface="+mn-lt"/>
              </a:rPr>
              <a:t>μονάδ</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μόριο</a:t>
            </a:r>
            <a:r>
              <a:rPr lang="en-US" sz="4800">
                <a:ea typeface="+mn-lt"/>
                <a:cs typeface="+mn-lt"/>
              </a:rPr>
              <a:t>). </a:t>
            </a:r>
            <a:r>
              <a:rPr lang="en-US" sz="4800" err="1">
                <a:ea typeface="+mn-lt"/>
                <a:cs typeface="+mn-lt"/>
              </a:rPr>
              <a:t>Ότ</a:t>
            </a:r>
            <a:r>
              <a:rPr lang="en-US" sz="4800">
                <a:ea typeface="+mn-lt"/>
                <a:cs typeface="+mn-lt"/>
              </a:rPr>
              <a:t>αν </a:t>
            </a:r>
            <a:r>
              <a:rPr lang="en-US" sz="4800" err="1">
                <a:ea typeface="+mn-lt"/>
                <a:cs typeface="+mn-lt"/>
              </a:rPr>
              <a:t>έν</a:t>
            </a:r>
            <a:r>
              <a:rPr lang="en-US" sz="4800">
                <a:ea typeface="+mn-lt"/>
                <a:cs typeface="+mn-lt"/>
              </a:rPr>
              <a:t>α </a:t>
            </a:r>
            <a:r>
              <a:rPr lang="en-US" sz="4800" err="1">
                <a:ea typeface="+mn-lt"/>
                <a:cs typeface="+mn-lt"/>
              </a:rPr>
              <a:t>οξύ</a:t>
            </a:r>
            <a:r>
              <a:rPr lang="en-US" sz="4800">
                <a:ea typeface="+mn-lt"/>
                <a:cs typeface="+mn-lt"/>
              </a:rPr>
              <a:t> HₓA </a:t>
            </a:r>
            <a:r>
              <a:rPr lang="en-US" sz="4800" err="1">
                <a:ea typeface="+mn-lt"/>
                <a:cs typeface="+mn-lt"/>
              </a:rPr>
              <a:t>δι</a:t>
            </a:r>
            <a:r>
              <a:rPr lang="en-US" sz="4800">
                <a:ea typeface="+mn-lt"/>
                <a:cs typeface="+mn-lt"/>
              </a:rPr>
              <a:t>α</a:t>
            </a:r>
            <a:r>
              <a:rPr lang="en-US" sz="4800" err="1">
                <a:ea typeface="+mn-lt"/>
                <a:cs typeface="+mn-lt"/>
              </a:rPr>
              <a:t>λύετ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τα </a:t>
            </a:r>
            <a:r>
              <a:rPr lang="en-US" sz="4800" err="1">
                <a:ea typeface="+mn-lt"/>
                <a:cs typeface="+mn-lt"/>
              </a:rPr>
              <a:t>μόριά</a:t>
            </a:r>
            <a:r>
              <a:rPr lang="en-US" sz="4800">
                <a:ea typeface="+mn-lt"/>
                <a:cs typeface="+mn-lt"/>
              </a:rPr>
              <a:t> </a:t>
            </a:r>
            <a:r>
              <a:rPr lang="en-US" sz="4800" err="1">
                <a:ea typeface="+mn-lt"/>
                <a:cs typeface="+mn-lt"/>
              </a:rPr>
              <a:t>του</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λύτης</a:t>
            </a:r>
            <a:r>
              <a:rPr lang="en-US" sz="4800">
                <a:ea typeface="+mn-lt"/>
                <a:cs typeface="+mn-lt"/>
              </a:rPr>
              <a:t>), οπ</a:t>
            </a:r>
            <a:r>
              <a:rPr lang="en-US" sz="4800" err="1">
                <a:ea typeface="+mn-lt"/>
                <a:cs typeface="+mn-lt"/>
              </a:rPr>
              <a:t>ότε</a:t>
            </a:r>
            <a:r>
              <a:rPr lang="en-US" sz="4800">
                <a:ea typeface="+mn-lt"/>
                <a:cs typeface="+mn-lt"/>
              </a:rPr>
              <a:t> πα</a:t>
            </a:r>
            <a:r>
              <a:rPr lang="en-US" sz="4800" err="1">
                <a:ea typeface="+mn-lt"/>
                <a:cs typeface="+mn-lt"/>
              </a:rPr>
              <a:t>ράγοντ</a:t>
            </a:r>
            <a:r>
              <a:rPr lang="en-US" sz="4800">
                <a:ea typeface="+mn-lt"/>
                <a:cs typeface="+mn-lt"/>
              </a:rPr>
              <a:t>αι κα</a:t>
            </a:r>
            <a:r>
              <a:rPr lang="en-US" sz="4800" err="1">
                <a:ea typeface="+mn-lt"/>
                <a:cs typeface="+mn-lt"/>
              </a:rPr>
              <a:t>τιόντ</a:t>
            </a:r>
            <a:r>
              <a:rPr lang="en-US" sz="4800">
                <a:ea typeface="+mn-lt"/>
                <a:cs typeface="+mn-lt"/>
              </a:rPr>
              <a:t>α H⁺ και α</a:t>
            </a:r>
            <a:r>
              <a:rPr lang="en-US" sz="4800" err="1">
                <a:ea typeface="+mn-lt"/>
                <a:cs typeface="+mn-lt"/>
              </a:rPr>
              <a:t>νιόντ</a:t>
            </a:r>
            <a:r>
              <a:rPr lang="en-US" sz="4800">
                <a:ea typeface="+mn-lt"/>
                <a:cs typeface="+mn-lt"/>
              </a:rPr>
              <a:t>α </a:t>
            </a:r>
            <a:r>
              <a:rPr lang="en-US" sz="4800" err="1">
                <a:ea typeface="+mn-lt"/>
                <a:cs typeface="+mn-lt"/>
              </a:rPr>
              <a:t>Aˣ</a:t>
            </a:r>
            <a:r>
              <a:rPr lang="en-US" sz="4800">
                <a:ea typeface="+mn-lt"/>
                <a:cs typeface="+mn-lt"/>
              </a:rPr>
              <a:t>⁻. Η </a:t>
            </a:r>
            <a:r>
              <a:rPr lang="en-US" sz="4800" err="1">
                <a:ea typeface="+mn-lt"/>
                <a:cs typeface="+mn-lt"/>
              </a:rPr>
              <a:t>δι</a:t>
            </a:r>
            <a:r>
              <a:rPr lang="en-US" sz="4800">
                <a:ea typeface="+mn-lt"/>
                <a:cs typeface="+mn-lt"/>
              </a:rPr>
              <a:t>α</a:t>
            </a:r>
            <a:r>
              <a:rPr lang="en-US" sz="4800" err="1">
                <a:ea typeface="+mn-lt"/>
                <a:cs typeface="+mn-lt"/>
              </a:rPr>
              <a:t>δικ</a:t>
            </a:r>
            <a:r>
              <a:rPr lang="en-US" sz="4800">
                <a:ea typeface="+mn-lt"/>
                <a:cs typeface="+mn-lt"/>
              </a:rPr>
              <a:t>α</a:t>
            </a:r>
            <a:r>
              <a:rPr lang="en-US" sz="4800" err="1">
                <a:ea typeface="+mn-lt"/>
                <a:cs typeface="+mn-lt"/>
              </a:rPr>
              <a:t>σί</a:t>
            </a:r>
            <a:r>
              <a:rPr lang="en-US" sz="4800">
                <a:ea typeface="+mn-lt"/>
                <a:cs typeface="+mn-lt"/>
              </a:rPr>
              <a:t>α α</a:t>
            </a:r>
            <a:r>
              <a:rPr lang="en-US" sz="4800" err="1">
                <a:ea typeface="+mn-lt"/>
                <a:cs typeface="+mn-lt"/>
              </a:rPr>
              <a:t>υτή</a:t>
            </a:r>
            <a:r>
              <a:rPr lang="en-US" sz="4800">
                <a:ea typeface="+mn-lt"/>
                <a:cs typeface="+mn-lt"/>
              </a:rPr>
              <a:t> </a:t>
            </a:r>
            <a:r>
              <a:rPr lang="en-US" sz="4800" err="1">
                <a:ea typeface="+mn-lt"/>
                <a:cs typeface="+mn-lt"/>
              </a:rPr>
              <a:t>ονομάζετ</a:t>
            </a:r>
            <a:r>
              <a:rPr lang="en-US" sz="4800">
                <a:ea typeface="+mn-lt"/>
                <a:cs typeface="+mn-lt"/>
              </a:rPr>
              <a:t>αι </a:t>
            </a:r>
            <a:r>
              <a:rPr lang="en-US" sz="4800" err="1">
                <a:ea typeface="+mn-lt"/>
                <a:cs typeface="+mn-lt"/>
              </a:rPr>
              <a:t>ιοντισμός</a:t>
            </a:r>
            <a:r>
              <a:rPr lang="en-US" sz="4800">
                <a:ea typeface="+mn-lt"/>
                <a:cs typeface="+mn-lt"/>
              </a:rPr>
              <a:t>.</a:t>
            </a:r>
            <a:endParaRPr lang="en-US" sz="4800"/>
          </a:p>
          <a:p>
            <a:r>
              <a:rPr lang="en-US" sz="4800">
                <a:ea typeface="+mn-lt"/>
                <a:cs typeface="+mn-lt"/>
              </a:rPr>
              <a:t>HₓA(aq)→ </a:t>
            </a:r>
            <a:r>
              <a:rPr lang="en-US" sz="4800" err="1">
                <a:ea typeface="+mn-lt"/>
                <a:cs typeface="+mn-lt"/>
              </a:rPr>
              <a:t>xH</a:t>
            </a:r>
            <a:r>
              <a:rPr lang="en-US" sz="4800">
                <a:ea typeface="+mn-lt"/>
                <a:cs typeface="+mn-lt"/>
              </a:rPr>
              <a:t>⁺(aq) + A</a:t>
            </a:r>
            <a:r>
              <a:rPr lang="en-US" sz="4800" baseline="30000">
                <a:ea typeface="+mn-lt"/>
                <a:cs typeface="+mn-lt"/>
              </a:rPr>
              <a:t>-χ</a:t>
            </a:r>
            <a:r>
              <a:rPr lang="en-US" sz="4800">
                <a:ea typeface="+mn-lt"/>
                <a:cs typeface="+mn-lt"/>
              </a:rPr>
              <a:t>(aq)</a:t>
            </a:r>
            <a:endParaRPr lang="en-US" sz="4800"/>
          </a:p>
          <a:p>
            <a:r>
              <a:rPr lang="en-US" sz="4800">
                <a:ea typeface="+mn-lt"/>
                <a:cs typeface="+mn-lt"/>
              </a:rPr>
              <a:t>Παρα</a:t>
            </a:r>
            <a:r>
              <a:rPr lang="en-US" sz="4800" err="1">
                <a:ea typeface="+mn-lt"/>
                <a:cs typeface="+mn-lt"/>
              </a:rPr>
              <a:t>δείγμ</a:t>
            </a:r>
            <a:r>
              <a:rPr lang="en-US" sz="4800">
                <a:ea typeface="+mn-lt"/>
                <a:cs typeface="+mn-lt"/>
              </a:rPr>
              <a:t>ατα</a:t>
            </a:r>
            <a:endParaRPr lang="en-US" sz="4800"/>
          </a:p>
          <a:p>
            <a:r>
              <a:rPr lang="en-US" sz="4800">
                <a:ea typeface="+mn-lt"/>
                <a:cs typeface="+mn-lt"/>
              </a:rPr>
              <a:t>α) </a:t>
            </a:r>
            <a:r>
              <a:rPr lang="en-US" sz="4800" err="1">
                <a:ea typeface="+mn-lt"/>
                <a:cs typeface="+mn-lt"/>
              </a:rPr>
              <a:t>Υδροχλωρικό</a:t>
            </a:r>
            <a:r>
              <a:rPr lang="en-US" sz="4800">
                <a:ea typeface="+mn-lt"/>
                <a:cs typeface="+mn-lt"/>
              </a:rPr>
              <a:t>: HCl→ H⁺+ Cl⁻</a:t>
            </a:r>
            <a:r>
              <a:rPr lang="en-US" sz="4800"/>
              <a:t>(</a:t>
            </a:r>
            <a:r>
              <a:rPr lang="en-US" sz="4800" err="1"/>
              <a:t>ιόν</a:t>
            </a:r>
            <a:r>
              <a:rPr lang="en-US" sz="4800"/>
              <a:t> </a:t>
            </a:r>
            <a:r>
              <a:rPr lang="en-US" sz="4800" err="1"/>
              <a:t>χλωρίου</a:t>
            </a:r>
            <a:r>
              <a:rPr lang="en-US" sz="4800"/>
              <a:t>)</a:t>
            </a:r>
          </a:p>
          <a:p>
            <a:br>
              <a:rPr lang="en-US"/>
            </a:br>
            <a:r>
              <a:rPr lang="en-US" sz="4800">
                <a:ea typeface="+mn-lt"/>
                <a:cs typeface="+mn-lt"/>
              </a:rPr>
              <a:t>β) </a:t>
            </a:r>
            <a:r>
              <a:rPr lang="en-US" sz="4800" err="1">
                <a:ea typeface="+mn-lt"/>
                <a:cs typeface="+mn-lt"/>
              </a:rPr>
              <a:t>Νιτρικό</a:t>
            </a:r>
            <a:r>
              <a:rPr lang="en-US" sz="4800">
                <a:ea typeface="+mn-lt"/>
                <a:cs typeface="+mn-lt"/>
              </a:rPr>
              <a:t> </a:t>
            </a:r>
            <a:r>
              <a:rPr lang="en-US" sz="4800" err="1">
                <a:ea typeface="+mn-lt"/>
                <a:cs typeface="+mn-lt"/>
              </a:rPr>
              <a:t>οξύ</a:t>
            </a:r>
            <a:r>
              <a:rPr lang="en-US" sz="4800">
                <a:ea typeface="+mn-lt"/>
                <a:cs typeface="+mn-lt"/>
              </a:rPr>
              <a:t>:</a:t>
            </a:r>
            <a:endParaRPr lang="en-US" sz="4800"/>
          </a:p>
          <a:p>
            <a:r>
              <a:rPr lang="en-US" sz="4800">
                <a:ea typeface="+mn-lt"/>
                <a:cs typeface="+mn-lt"/>
              </a:rPr>
              <a:t>HNO₃→  H⁺ + NO₃⁻(</a:t>
            </a:r>
            <a:r>
              <a:rPr lang="en-US" sz="4800" err="1">
                <a:ea typeface="+mn-lt"/>
                <a:cs typeface="+mn-lt"/>
              </a:rPr>
              <a:t>νιτρικό</a:t>
            </a:r>
            <a:r>
              <a:rPr lang="en-US" sz="4800">
                <a:ea typeface="+mn-lt"/>
                <a:cs typeface="+mn-lt"/>
              </a:rPr>
              <a:t> </a:t>
            </a:r>
            <a:r>
              <a:rPr lang="en-US" sz="4800" err="1">
                <a:ea typeface="+mn-lt"/>
                <a:cs typeface="+mn-lt"/>
              </a:rPr>
              <a:t>ιόν</a:t>
            </a:r>
            <a:r>
              <a:rPr lang="en-US" sz="4800">
                <a:ea typeface="+mn-lt"/>
                <a:cs typeface="+mn-lt"/>
              </a:rPr>
              <a:t>)</a:t>
            </a:r>
            <a:endParaRPr lang="en-US" sz="4800"/>
          </a:p>
          <a:p>
            <a:br>
              <a:rPr lang="en-US"/>
            </a:br>
            <a:r>
              <a:rPr lang="en-US" sz="4800">
                <a:ea typeface="+mn-lt"/>
                <a:cs typeface="+mn-lt"/>
              </a:rPr>
              <a:t>γ) </a:t>
            </a:r>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a:t>
            </a:r>
            <a:endParaRPr lang="en-US" sz="4800"/>
          </a:p>
          <a:p>
            <a:r>
              <a:rPr lang="en-US" sz="4800">
                <a:ea typeface="+mn-lt"/>
                <a:cs typeface="+mn-lt"/>
              </a:rPr>
              <a:t>H₂SO₄→ 2H⁺ + SO₄</a:t>
            </a:r>
            <a:r>
              <a:rPr lang="en-US" sz="4800" baseline="30000">
                <a:ea typeface="+mn-lt"/>
                <a:cs typeface="+mn-lt"/>
              </a:rPr>
              <a:t>2-</a:t>
            </a:r>
            <a:r>
              <a:rPr lang="en-US" sz="4800">
                <a:ea typeface="+mn-lt"/>
                <a:cs typeface="+mn-lt"/>
              </a:rPr>
              <a:t>(</a:t>
            </a:r>
            <a:r>
              <a:rPr lang="en-US" sz="4800" err="1">
                <a:ea typeface="+mn-lt"/>
                <a:cs typeface="+mn-lt"/>
              </a:rPr>
              <a:t>θειικό</a:t>
            </a:r>
            <a:r>
              <a:rPr lang="en-US" sz="4800">
                <a:ea typeface="+mn-lt"/>
                <a:cs typeface="+mn-lt"/>
              </a:rPr>
              <a:t> </a:t>
            </a:r>
            <a:r>
              <a:rPr lang="en-US" sz="4800" err="1">
                <a:ea typeface="+mn-lt"/>
                <a:cs typeface="+mn-lt"/>
              </a:rPr>
              <a:t>ιόν</a:t>
            </a:r>
            <a:r>
              <a:rPr lang="en-US" sz="4800">
                <a:ea typeface="+mn-lt"/>
                <a:cs typeface="+mn-lt"/>
              </a:rPr>
              <a:t>)</a:t>
            </a:r>
            <a:endParaRPr lang="en-US" sz="4800"/>
          </a:p>
          <a:p>
            <a:br>
              <a:rPr lang="en-US"/>
            </a:br>
            <a:r>
              <a:rPr lang="en-US" sz="4800">
                <a:ea typeface="+mn-lt"/>
                <a:cs typeface="+mn-lt"/>
              </a:rPr>
              <a:t>δ) </a:t>
            </a:r>
            <a:r>
              <a:rPr lang="en-US" sz="4800" err="1">
                <a:ea typeface="+mn-lt"/>
                <a:cs typeface="+mn-lt"/>
              </a:rPr>
              <a:t>Οξικό</a:t>
            </a:r>
            <a:r>
              <a:rPr lang="en-US" sz="4800">
                <a:ea typeface="+mn-lt"/>
                <a:cs typeface="+mn-lt"/>
              </a:rPr>
              <a:t> </a:t>
            </a:r>
            <a:r>
              <a:rPr lang="en-US" sz="4800" err="1">
                <a:ea typeface="+mn-lt"/>
                <a:cs typeface="+mn-lt"/>
              </a:rPr>
              <a:t>οξύ:CH₃COOH</a:t>
            </a:r>
            <a:r>
              <a:rPr lang="en-US" sz="4800">
                <a:ea typeface="+mn-lt"/>
                <a:cs typeface="+mn-lt"/>
              </a:rPr>
              <a:t>→ H⁺ + CH₃COO⁻(</a:t>
            </a:r>
            <a:r>
              <a:rPr lang="en-US" sz="4800" err="1">
                <a:ea typeface="+mn-lt"/>
                <a:cs typeface="+mn-lt"/>
              </a:rPr>
              <a:t>οξικό</a:t>
            </a:r>
            <a:r>
              <a:rPr lang="en-US" sz="4800">
                <a:ea typeface="+mn-lt"/>
                <a:cs typeface="+mn-lt"/>
              </a:rPr>
              <a:t> </a:t>
            </a:r>
            <a:r>
              <a:rPr lang="en-US" sz="4800" err="1">
                <a:ea typeface="+mn-lt"/>
                <a:cs typeface="+mn-lt"/>
              </a:rPr>
              <a:t>ιόν</a:t>
            </a:r>
            <a:r>
              <a:rPr lang="en-US" sz="4800">
                <a:ea typeface="+mn-lt"/>
                <a:cs typeface="+mn-lt"/>
              </a:rPr>
              <a:t>)</a:t>
            </a:r>
            <a:endParaRPr lang="en-US" sz="4800"/>
          </a:p>
          <a:p>
            <a:endParaRPr lang="en-US"/>
          </a:p>
        </p:txBody>
      </p:sp>
    </p:spTree>
    <p:extLst>
      <p:ext uri="{BB962C8B-B14F-4D97-AF65-F5344CB8AC3E}">
        <p14:creationId xmlns:p14="http://schemas.microsoft.com/office/powerpoint/2010/main" val="1866274746"/>
      </p:ext>
    </p:extLst>
  </p:cSld>
  <p:clrMapOvr>
    <a:masterClrMapping/>
  </p:clrMapOvr>
  <mc:AlternateContent xmlns:mc="http://schemas.openxmlformats.org/markup-compatibility/2006" xmlns:p14="http://schemas.microsoft.com/office/powerpoint/2010/main">
    <mc:Choice Requires="p14">
      <p:transition spd="slow" p14:dur="2000" advTm="63456"/>
    </mc:Choice>
    <mc:Fallback xmlns="">
      <p:transition spd="slow" advTm="63456"/>
    </mc:Fallback>
  </mc:AlternateContent>
</p:sld>
</file>

<file path=ppt/theme/theme1.xml><?xml version="1.0" encoding="utf-8"?>
<a:theme xmlns:a="http://schemas.openxmlformats.org/drawingml/2006/main" name="Custom">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V1_win32_EF_v3" id="{C1B0A8D0-9AA0-40AF-A770-3ACC1E8A96D3}" vid="{CB18F5D6-447A-4043-9583-16EEB5BF63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72974-42F8-4DE5-A936-8FC698C36730}">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03C5E8-6E73-4A29-90A5-6BDD54A3FA10}">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DB28BE-4CC0-4691-9CA5-2BA850A6793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23</Slides>
  <Notes>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vt:lpstr>
      <vt:lpstr>ΧΗΜΕΙΑ Γ' ΓΥΜΝΑΣΙΟΥ</vt:lpstr>
      <vt:lpstr>Καλωσήρθατε στη Χημεία της Γ΄ Γυμνασίου! Φέτος θα προχωρήσουμε ένα βήμα πιο πέρα στον κόσμο των ουσιών και των αλλαγών τους. Θα γνωρίσουμε καλύτερα τα άτομα και τα μόρια, θα δούμε πώς συνδέονται μεταξύ τους και πώς από αυτά προκύπτουν οι ιδιότητες των υλικών γύρω μας.   Θα μιλήσουμε για αντιδράσεις, για ενέργεια, για φαινόμενα που συναντάμε καθημερινά, από το φαγητό που τρώμε μέχρι τα καύσιμα και τα φάρμακα. Στόχος μας είναι να κατανοήσετε όχι μόνο τη θεωρία αλλά και να δείτε τη Χημεία σαν εργαλείο που εξηγεί τον κόσμο.   Εύχομαι να έχουμε μια δημιουργική χρονιά, γεμάτη απορίες, πειράματα και ανακαλύψεις. Η Χημεία δεν είναι απλώς μάθημα – είναι τρόπος να κατανοούμε τη ζωή γύρω μας! </vt:lpstr>
      <vt:lpstr>ΠΕΡΙΕΧΟΜΕΝΑ ΜΑΘΗΜΑΤΟΣ</vt:lpstr>
      <vt:lpstr>ΚΕΦΑΛΑΙΟ 1</vt:lpstr>
      <vt:lpstr>Α' ΜΕΡΟΣ - ΘΕΩΡΙΑ </vt:lpstr>
      <vt:lpstr>ΟΞΕΑ</vt:lpstr>
      <vt:lpstr>ΤΙ ΠΡΕΠΕΙ ΝΑ ΓΝΩΡΙΖΕΤΕ</vt:lpstr>
      <vt:lpstr>Πού οφείλονται οι κοινές ιδιότητες των διαλυμάτων των οξέων; </vt:lpstr>
      <vt:lpstr>Ποιες χημικές ενώσεις ονομάζονται οξέα κατά Arrhenius; </vt:lpstr>
      <vt:lpstr>ΠΑΡΑΤΗΡΗΣΕΙΣ </vt:lpstr>
      <vt:lpstr>ΟΝΟΜΑΤΟΛΟΓΙΑ ΟΞΕΩΝ </vt:lpstr>
      <vt:lpstr>α) Μη οξυγονούχα οξέα (π.χ. F⁻, Cl⁻, Br⁻, I⁻, S²⁻, CN⁻) </vt:lpstr>
      <vt:lpstr>β) Οξυγονούχα οξέα (π.χ. NO₃⁻, SO₄²⁻, CO₃²⁻, PO₄³⁻ κ.ά.) </vt:lpstr>
      <vt:lpstr>Ποιες χημικές ουσίες ονομάζονται δείκτες; </vt:lpstr>
      <vt:lpstr>ΕΙΚΟΝΙΚΟ ΠΕΙΡΑΜΑ ΜΕ ΥΔΡΟΧΛΩΡΙΚΟ ΟΞΥ ΑΡΑΙΟ ΚΑΙ ΔΕΙΚΤΗ</vt:lpstr>
      <vt:lpstr>ΕΠΙΔΡΑΣΗ ΟΞΕΩΝ ΣΕ ΑΝΘΡΑΚΙΚΑ ΑΛΑΤΑ</vt:lpstr>
      <vt:lpstr>Παράδειγμα </vt:lpstr>
      <vt:lpstr>Παρατήρηση </vt:lpstr>
      <vt:lpstr>ΕΠΙΔΡΑΣΗ ΤΩΝ ΟΞΕΩΝ ΣΤΑ ΜΕΤΑΛΛΑ</vt:lpstr>
      <vt:lpstr>ΠΑΡΑΔΕΙΓΜΑΤΑ</vt:lpstr>
      <vt:lpstr>ΠΑΡΑΤΗΡΗΣΕΙΣ </vt:lpstr>
      <vt:lpstr>Β' ΜΕΡΟΣ - ΑΣΚΗΣΕΙΣ </vt:lpstr>
      <vt:lpstr>Σ’ ένα χημικό εργαστήριο έχουμε δοχεία κατασκευασμένα από σίδηρο, αργίλιο (αλουμίνιο) και χαλκό. Σε ποια δοχεία μπορούμε να φυλάσσουμε διαλύματα οξέων (π.χ. HCl) χωρίς να αλλοιωθούν;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17</cp:revision>
  <dcterms:created xsi:type="dcterms:W3CDTF">2025-09-30T01:34:51Z</dcterms:created>
  <dcterms:modified xsi:type="dcterms:W3CDTF">2026-03-22T07:28:05Z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