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4" r:id="rId3"/>
    <p:sldId id="257" r:id="rId4"/>
    <p:sldId id="258" r:id="rId5"/>
    <p:sldId id="259" r:id="rId6"/>
    <p:sldId id="261" r:id="rId7"/>
    <p:sldId id="262" r:id="rId8"/>
    <p:sldId id="263" r:id="rId9"/>
    <p:sldId id="267" r:id="rId10"/>
    <p:sldId id="264" r:id="rId11"/>
    <p:sldId id="265" r:id="rId12"/>
    <p:sldId id="266" r:id="rId13"/>
    <p:sldId id="275" r:id="rId14"/>
    <p:sldId id="287" r:id="rId15"/>
    <p:sldId id="288" r:id="rId16"/>
    <p:sldId id="319" r:id="rId17"/>
    <p:sldId id="32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629"/>
  </p:normalViewPr>
  <p:slideViewPr>
    <p:cSldViewPr snapToGrid="0">
      <p:cViewPr varScale="1">
        <p:scale>
          <a:sx n="107" d="100"/>
          <a:sy n="107" d="100"/>
        </p:scale>
        <p:origin x="73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6E333-4D05-4777-A92E-2B09DECF426F}"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E4DA9004-6CB7-41D3-8D9A-7E52D0CE1B52}">
      <dgm:prSet/>
      <dgm:spPr/>
      <dgm:t>
        <a:bodyPr/>
        <a:lstStyle/>
        <a:p>
          <a:r>
            <a:rPr lang="el-GR"/>
            <a:t>ΒΑΣΙΚΕΣ ΕΝΝΟΙΕΣ </a:t>
          </a:r>
          <a:endParaRPr lang="en-US"/>
        </a:p>
      </dgm:t>
    </dgm:pt>
    <dgm:pt modelId="{5043726E-8C26-4F29-A16C-CE31719B2080}" type="parTrans" cxnId="{4A47028D-D475-4CB3-B933-F8C3247F05EC}">
      <dgm:prSet/>
      <dgm:spPr/>
      <dgm:t>
        <a:bodyPr/>
        <a:lstStyle/>
        <a:p>
          <a:endParaRPr lang="en-US"/>
        </a:p>
      </dgm:t>
    </dgm:pt>
    <dgm:pt modelId="{EF80CC2B-C658-40F0-8E86-C234140649C1}" type="sibTrans" cxnId="{4A47028D-D475-4CB3-B933-F8C3247F05EC}">
      <dgm:prSet/>
      <dgm:spPr/>
      <dgm:t>
        <a:bodyPr/>
        <a:lstStyle/>
        <a:p>
          <a:endParaRPr lang="en-US"/>
        </a:p>
      </dgm:t>
    </dgm:pt>
    <dgm:pt modelId="{BE6B7ADB-627F-405A-9D38-2FA960D79BF9}">
      <dgm:prSet/>
      <dgm:spPr/>
      <dgm:t>
        <a:bodyPr/>
        <a:lstStyle/>
        <a:p>
          <a:r>
            <a:rPr lang="el-GR"/>
            <a:t>ΠΕΡΙΟΔΙΚΟΣ ΠΙΝΑΚΑΣ-ΔΕΣΜΟΙ</a:t>
          </a:r>
          <a:endParaRPr lang="en-US"/>
        </a:p>
      </dgm:t>
    </dgm:pt>
    <dgm:pt modelId="{C7CE309E-AB38-4525-8814-BE9475A880B7}" type="parTrans" cxnId="{B7BF701C-9F3B-4AC3-9AEF-FA3EEFACA0BA}">
      <dgm:prSet/>
      <dgm:spPr/>
      <dgm:t>
        <a:bodyPr/>
        <a:lstStyle/>
        <a:p>
          <a:endParaRPr lang="en-US"/>
        </a:p>
      </dgm:t>
    </dgm:pt>
    <dgm:pt modelId="{AA1AD5E5-BBB1-4C8A-B1EF-EC59A8531C85}" type="sibTrans" cxnId="{B7BF701C-9F3B-4AC3-9AEF-FA3EEFACA0BA}">
      <dgm:prSet/>
      <dgm:spPr/>
      <dgm:t>
        <a:bodyPr/>
        <a:lstStyle/>
        <a:p>
          <a:endParaRPr lang="en-US"/>
        </a:p>
      </dgm:t>
    </dgm:pt>
    <dgm:pt modelId="{7A5E8B6E-28EB-4D76-BD43-646CC3DA0FF1}">
      <dgm:prSet/>
      <dgm:spPr/>
      <dgm:t>
        <a:bodyPr/>
        <a:lstStyle/>
        <a:p>
          <a:r>
            <a:rPr lang="el-GR"/>
            <a:t>ΟΞΕΑ-ΒΑΣΕΙΣ-ΑΛΑΤΑ-ΟΞΕΙΔΙΑ</a:t>
          </a:r>
          <a:endParaRPr lang="en-US"/>
        </a:p>
      </dgm:t>
    </dgm:pt>
    <dgm:pt modelId="{0EB02605-F779-4AEE-BF3D-EB8071A4C26D}" type="parTrans" cxnId="{1EB7E31B-EF82-4062-9AB5-1479F31192A3}">
      <dgm:prSet/>
      <dgm:spPr/>
      <dgm:t>
        <a:bodyPr/>
        <a:lstStyle/>
        <a:p>
          <a:endParaRPr lang="en-US"/>
        </a:p>
      </dgm:t>
    </dgm:pt>
    <dgm:pt modelId="{EC4962E9-8DE0-4615-B748-DF9A8F72AB3C}" type="sibTrans" cxnId="{1EB7E31B-EF82-4062-9AB5-1479F31192A3}">
      <dgm:prSet/>
      <dgm:spPr/>
      <dgm:t>
        <a:bodyPr/>
        <a:lstStyle/>
        <a:p>
          <a:endParaRPr lang="en-US"/>
        </a:p>
      </dgm:t>
    </dgm:pt>
    <dgm:pt modelId="{888711D3-F495-4A9E-A865-8AD69C3AA37F}">
      <dgm:prSet/>
      <dgm:spPr/>
      <dgm:t>
        <a:bodyPr/>
        <a:lstStyle/>
        <a:p>
          <a:r>
            <a:rPr lang="el-GR"/>
            <a:t>ΣΤΟΙΧΕΙΟΜΕΤΡΙΑ</a:t>
          </a:r>
          <a:endParaRPr lang="en-US"/>
        </a:p>
      </dgm:t>
    </dgm:pt>
    <dgm:pt modelId="{7A6AFFCC-FC99-46FD-878C-67B6123A6C5C}" type="parTrans" cxnId="{166B7C50-777B-4F54-8462-E08E72695CA2}">
      <dgm:prSet/>
      <dgm:spPr/>
      <dgm:t>
        <a:bodyPr/>
        <a:lstStyle/>
        <a:p>
          <a:endParaRPr lang="en-US"/>
        </a:p>
      </dgm:t>
    </dgm:pt>
    <dgm:pt modelId="{FE3650AD-1B1C-4319-8182-0DA24D1FE8ED}" type="sibTrans" cxnId="{166B7C50-777B-4F54-8462-E08E72695CA2}">
      <dgm:prSet/>
      <dgm:spPr/>
      <dgm:t>
        <a:bodyPr/>
        <a:lstStyle/>
        <a:p>
          <a:endParaRPr lang="en-US"/>
        </a:p>
      </dgm:t>
    </dgm:pt>
    <dgm:pt modelId="{234AD687-1858-6342-96AE-FD72575797E7}" type="pres">
      <dgm:prSet presAssocID="{5A86E333-4D05-4777-A92E-2B09DECF426F}" presName="linear" presStyleCnt="0">
        <dgm:presLayoutVars>
          <dgm:dir/>
          <dgm:animLvl val="lvl"/>
          <dgm:resizeHandles val="exact"/>
        </dgm:presLayoutVars>
      </dgm:prSet>
      <dgm:spPr/>
    </dgm:pt>
    <dgm:pt modelId="{D9B70062-8152-AC43-8568-CFA86859875A}" type="pres">
      <dgm:prSet presAssocID="{E4DA9004-6CB7-41D3-8D9A-7E52D0CE1B52}" presName="parentLin" presStyleCnt="0"/>
      <dgm:spPr/>
    </dgm:pt>
    <dgm:pt modelId="{70F77494-42CC-EA45-B125-E08DB8B51B27}" type="pres">
      <dgm:prSet presAssocID="{E4DA9004-6CB7-41D3-8D9A-7E52D0CE1B52}" presName="parentLeftMargin" presStyleLbl="node1" presStyleIdx="0" presStyleCnt="4"/>
      <dgm:spPr/>
    </dgm:pt>
    <dgm:pt modelId="{4A96B44F-B3B9-F649-9CA2-655F48ED680E}" type="pres">
      <dgm:prSet presAssocID="{E4DA9004-6CB7-41D3-8D9A-7E52D0CE1B52}" presName="parentText" presStyleLbl="node1" presStyleIdx="0" presStyleCnt="4">
        <dgm:presLayoutVars>
          <dgm:chMax val="0"/>
          <dgm:bulletEnabled val="1"/>
        </dgm:presLayoutVars>
      </dgm:prSet>
      <dgm:spPr/>
    </dgm:pt>
    <dgm:pt modelId="{6624E8DC-1C02-C744-BE19-B227355E06D0}" type="pres">
      <dgm:prSet presAssocID="{E4DA9004-6CB7-41D3-8D9A-7E52D0CE1B52}" presName="negativeSpace" presStyleCnt="0"/>
      <dgm:spPr/>
    </dgm:pt>
    <dgm:pt modelId="{18145490-2D3E-EC40-B40C-00E87E8CF0B5}" type="pres">
      <dgm:prSet presAssocID="{E4DA9004-6CB7-41D3-8D9A-7E52D0CE1B52}" presName="childText" presStyleLbl="conFgAcc1" presStyleIdx="0" presStyleCnt="4">
        <dgm:presLayoutVars>
          <dgm:bulletEnabled val="1"/>
        </dgm:presLayoutVars>
      </dgm:prSet>
      <dgm:spPr/>
    </dgm:pt>
    <dgm:pt modelId="{13950CBE-7F6A-F745-B840-CF0EFDC5CA73}" type="pres">
      <dgm:prSet presAssocID="{EF80CC2B-C658-40F0-8E86-C234140649C1}" presName="spaceBetweenRectangles" presStyleCnt="0"/>
      <dgm:spPr/>
    </dgm:pt>
    <dgm:pt modelId="{48751F6C-63C2-044D-9900-8D18468CF5C7}" type="pres">
      <dgm:prSet presAssocID="{BE6B7ADB-627F-405A-9D38-2FA960D79BF9}" presName="parentLin" presStyleCnt="0"/>
      <dgm:spPr/>
    </dgm:pt>
    <dgm:pt modelId="{964F6724-130E-0B4E-A8B3-B3D8F903DF60}" type="pres">
      <dgm:prSet presAssocID="{BE6B7ADB-627F-405A-9D38-2FA960D79BF9}" presName="parentLeftMargin" presStyleLbl="node1" presStyleIdx="0" presStyleCnt="4"/>
      <dgm:spPr/>
    </dgm:pt>
    <dgm:pt modelId="{15944B50-D058-994C-AA09-E944577FD481}" type="pres">
      <dgm:prSet presAssocID="{BE6B7ADB-627F-405A-9D38-2FA960D79BF9}" presName="parentText" presStyleLbl="node1" presStyleIdx="1" presStyleCnt="4">
        <dgm:presLayoutVars>
          <dgm:chMax val="0"/>
          <dgm:bulletEnabled val="1"/>
        </dgm:presLayoutVars>
      </dgm:prSet>
      <dgm:spPr/>
    </dgm:pt>
    <dgm:pt modelId="{5FDFCBF6-ADB5-EC43-BA8B-30468179E7F3}" type="pres">
      <dgm:prSet presAssocID="{BE6B7ADB-627F-405A-9D38-2FA960D79BF9}" presName="negativeSpace" presStyleCnt="0"/>
      <dgm:spPr/>
    </dgm:pt>
    <dgm:pt modelId="{3E4A1EB7-37A7-E642-8730-5B74CA3F5006}" type="pres">
      <dgm:prSet presAssocID="{BE6B7ADB-627F-405A-9D38-2FA960D79BF9}" presName="childText" presStyleLbl="conFgAcc1" presStyleIdx="1" presStyleCnt="4">
        <dgm:presLayoutVars>
          <dgm:bulletEnabled val="1"/>
        </dgm:presLayoutVars>
      </dgm:prSet>
      <dgm:spPr/>
    </dgm:pt>
    <dgm:pt modelId="{A938FFBA-E04F-3847-84C0-551BFBA4D18C}" type="pres">
      <dgm:prSet presAssocID="{AA1AD5E5-BBB1-4C8A-B1EF-EC59A8531C85}" presName="spaceBetweenRectangles" presStyleCnt="0"/>
      <dgm:spPr/>
    </dgm:pt>
    <dgm:pt modelId="{8FA425CE-21A1-DA44-B422-7E03DC65B177}" type="pres">
      <dgm:prSet presAssocID="{7A5E8B6E-28EB-4D76-BD43-646CC3DA0FF1}" presName="parentLin" presStyleCnt="0"/>
      <dgm:spPr/>
    </dgm:pt>
    <dgm:pt modelId="{851BA7F1-1E8C-E146-962A-42B351A98C96}" type="pres">
      <dgm:prSet presAssocID="{7A5E8B6E-28EB-4D76-BD43-646CC3DA0FF1}" presName="parentLeftMargin" presStyleLbl="node1" presStyleIdx="1" presStyleCnt="4"/>
      <dgm:spPr/>
    </dgm:pt>
    <dgm:pt modelId="{5517597A-F440-2943-8A98-457B7F6C3D9F}" type="pres">
      <dgm:prSet presAssocID="{7A5E8B6E-28EB-4D76-BD43-646CC3DA0FF1}" presName="parentText" presStyleLbl="node1" presStyleIdx="2" presStyleCnt="4">
        <dgm:presLayoutVars>
          <dgm:chMax val="0"/>
          <dgm:bulletEnabled val="1"/>
        </dgm:presLayoutVars>
      </dgm:prSet>
      <dgm:spPr/>
    </dgm:pt>
    <dgm:pt modelId="{EFD496F4-59D2-394C-855D-0078FD856FA6}" type="pres">
      <dgm:prSet presAssocID="{7A5E8B6E-28EB-4D76-BD43-646CC3DA0FF1}" presName="negativeSpace" presStyleCnt="0"/>
      <dgm:spPr/>
    </dgm:pt>
    <dgm:pt modelId="{1CA9704D-02EF-264E-AEF0-DEE34A1A522E}" type="pres">
      <dgm:prSet presAssocID="{7A5E8B6E-28EB-4D76-BD43-646CC3DA0FF1}" presName="childText" presStyleLbl="conFgAcc1" presStyleIdx="2" presStyleCnt="4">
        <dgm:presLayoutVars>
          <dgm:bulletEnabled val="1"/>
        </dgm:presLayoutVars>
      </dgm:prSet>
      <dgm:spPr/>
    </dgm:pt>
    <dgm:pt modelId="{945A0050-AECD-714E-9304-3323698BE05F}" type="pres">
      <dgm:prSet presAssocID="{EC4962E9-8DE0-4615-B748-DF9A8F72AB3C}" presName="spaceBetweenRectangles" presStyleCnt="0"/>
      <dgm:spPr/>
    </dgm:pt>
    <dgm:pt modelId="{502BBE8D-FC18-FA45-830C-5EF72FB55AAF}" type="pres">
      <dgm:prSet presAssocID="{888711D3-F495-4A9E-A865-8AD69C3AA37F}" presName="parentLin" presStyleCnt="0"/>
      <dgm:spPr/>
    </dgm:pt>
    <dgm:pt modelId="{B9950CDC-73E0-BA46-9843-61AB3261EDB7}" type="pres">
      <dgm:prSet presAssocID="{888711D3-F495-4A9E-A865-8AD69C3AA37F}" presName="parentLeftMargin" presStyleLbl="node1" presStyleIdx="2" presStyleCnt="4"/>
      <dgm:spPr/>
    </dgm:pt>
    <dgm:pt modelId="{B251C59A-BA39-C648-BC04-72544200FA39}" type="pres">
      <dgm:prSet presAssocID="{888711D3-F495-4A9E-A865-8AD69C3AA37F}" presName="parentText" presStyleLbl="node1" presStyleIdx="3" presStyleCnt="4">
        <dgm:presLayoutVars>
          <dgm:chMax val="0"/>
          <dgm:bulletEnabled val="1"/>
        </dgm:presLayoutVars>
      </dgm:prSet>
      <dgm:spPr/>
    </dgm:pt>
    <dgm:pt modelId="{678A27F7-2E43-0C44-8AFF-4E2CA4850F4F}" type="pres">
      <dgm:prSet presAssocID="{888711D3-F495-4A9E-A865-8AD69C3AA37F}" presName="negativeSpace" presStyleCnt="0"/>
      <dgm:spPr/>
    </dgm:pt>
    <dgm:pt modelId="{620B37A5-D259-AF4E-AAA3-392AE99498FF}" type="pres">
      <dgm:prSet presAssocID="{888711D3-F495-4A9E-A865-8AD69C3AA37F}" presName="childText" presStyleLbl="conFgAcc1" presStyleIdx="3" presStyleCnt="4">
        <dgm:presLayoutVars>
          <dgm:bulletEnabled val="1"/>
        </dgm:presLayoutVars>
      </dgm:prSet>
      <dgm:spPr/>
    </dgm:pt>
  </dgm:ptLst>
  <dgm:cxnLst>
    <dgm:cxn modelId="{1EB7E31B-EF82-4062-9AB5-1479F31192A3}" srcId="{5A86E333-4D05-4777-A92E-2B09DECF426F}" destId="{7A5E8B6E-28EB-4D76-BD43-646CC3DA0FF1}" srcOrd="2" destOrd="0" parTransId="{0EB02605-F779-4AEE-BF3D-EB8071A4C26D}" sibTransId="{EC4962E9-8DE0-4615-B748-DF9A8F72AB3C}"/>
    <dgm:cxn modelId="{B7BF701C-9F3B-4AC3-9AEF-FA3EEFACA0BA}" srcId="{5A86E333-4D05-4777-A92E-2B09DECF426F}" destId="{BE6B7ADB-627F-405A-9D38-2FA960D79BF9}" srcOrd="1" destOrd="0" parTransId="{C7CE309E-AB38-4525-8814-BE9475A880B7}" sibTransId="{AA1AD5E5-BBB1-4C8A-B1EF-EC59A8531C85}"/>
    <dgm:cxn modelId="{F677FC3E-7FA2-5C4D-8F08-A08E3E2FBD96}" type="presOf" srcId="{5A86E333-4D05-4777-A92E-2B09DECF426F}" destId="{234AD687-1858-6342-96AE-FD72575797E7}" srcOrd="0" destOrd="0" presId="urn:microsoft.com/office/officeart/2005/8/layout/list1"/>
    <dgm:cxn modelId="{166B7C50-777B-4F54-8462-E08E72695CA2}" srcId="{5A86E333-4D05-4777-A92E-2B09DECF426F}" destId="{888711D3-F495-4A9E-A865-8AD69C3AA37F}" srcOrd="3" destOrd="0" parTransId="{7A6AFFCC-FC99-46FD-878C-67B6123A6C5C}" sibTransId="{FE3650AD-1B1C-4319-8182-0DA24D1FE8ED}"/>
    <dgm:cxn modelId="{693BCB5C-4AC1-F945-88C1-0DF06A617164}" type="presOf" srcId="{BE6B7ADB-627F-405A-9D38-2FA960D79BF9}" destId="{964F6724-130E-0B4E-A8B3-B3D8F903DF60}" srcOrd="0" destOrd="0" presId="urn:microsoft.com/office/officeart/2005/8/layout/list1"/>
    <dgm:cxn modelId="{19F3726D-DE7C-CA40-A477-36356EBFFEAB}" type="presOf" srcId="{888711D3-F495-4A9E-A865-8AD69C3AA37F}" destId="{B9950CDC-73E0-BA46-9843-61AB3261EDB7}" srcOrd="0" destOrd="0" presId="urn:microsoft.com/office/officeart/2005/8/layout/list1"/>
    <dgm:cxn modelId="{C544DA86-3C76-FC4B-8496-CDAF4DE54C55}" type="presOf" srcId="{E4DA9004-6CB7-41D3-8D9A-7E52D0CE1B52}" destId="{4A96B44F-B3B9-F649-9CA2-655F48ED680E}" srcOrd="1" destOrd="0" presId="urn:microsoft.com/office/officeart/2005/8/layout/list1"/>
    <dgm:cxn modelId="{4A47028D-D475-4CB3-B933-F8C3247F05EC}" srcId="{5A86E333-4D05-4777-A92E-2B09DECF426F}" destId="{E4DA9004-6CB7-41D3-8D9A-7E52D0CE1B52}" srcOrd="0" destOrd="0" parTransId="{5043726E-8C26-4F29-A16C-CE31719B2080}" sibTransId="{EF80CC2B-C658-40F0-8E86-C234140649C1}"/>
    <dgm:cxn modelId="{0515FD95-EE07-9D49-9476-9C4BE1E9FDDF}" type="presOf" srcId="{7A5E8B6E-28EB-4D76-BD43-646CC3DA0FF1}" destId="{5517597A-F440-2943-8A98-457B7F6C3D9F}" srcOrd="1" destOrd="0" presId="urn:microsoft.com/office/officeart/2005/8/layout/list1"/>
    <dgm:cxn modelId="{0DBA42CE-8E69-BC44-AB13-1203D8C7B61A}" type="presOf" srcId="{E4DA9004-6CB7-41D3-8D9A-7E52D0CE1B52}" destId="{70F77494-42CC-EA45-B125-E08DB8B51B27}" srcOrd="0" destOrd="0" presId="urn:microsoft.com/office/officeart/2005/8/layout/list1"/>
    <dgm:cxn modelId="{8A0B3DE5-01F9-2446-B528-7F66873C4B68}" type="presOf" srcId="{BE6B7ADB-627F-405A-9D38-2FA960D79BF9}" destId="{15944B50-D058-994C-AA09-E944577FD481}" srcOrd="1" destOrd="0" presId="urn:microsoft.com/office/officeart/2005/8/layout/list1"/>
    <dgm:cxn modelId="{5E980DE8-3AF6-3B43-9184-2787EFE2A2C0}" type="presOf" srcId="{888711D3-F495-4A9E-A865-8AD69C3AA37F}" destId="{B251C59A-BA39-C648-BC04-72544200FA39}" srcOrd="1" destOrd="0" presId="urn:microsoft.com/office/officeart/2005/8/layout/list1"/>
    <dgm:cxn modelId="{2FF842F0-8B48-A145-A508-37E08407E535}" type="presOf" srcId="{7A5E8B6E-28EB-4D76-BD43-646CC3DA0FF1}" destId="{851BA7F1-1E8C-E146-962A-42B351A98C96}" srcOrd="0" destOrd="0" presId="urn:microsoft.com/office/officeart/2005/8/layout/list1"/>
    <dgm:cxn modelId="{90207DBE-0ECB-0F47-B5E8-BACB99054CAA}" type="presParOf" srcId="{234AD687-1858-6342-96AE-FD72575797E7}" destId="{D9B70062-8152-AC43-8568-CFA86859875A}" srcOrd="0" destOrd="0" presId="urn:microsoft.com/office/officeart/2005/8/layout/list1"/>
    <dgm:cxn modelId="{1FC6C193-447E-2444-8108-07C7570F34D8}" type="presParOf" srcId="{D9B70062-8152-AC43-8568-CFA86859875A}" destId="{70F77494-42CC-EA45-B125-E08DB8B51B27}" srcOrd="0" destOrd="0" presId="urn:microsoft.com/office/officeart/2005/8/layout/list1"/>
    <dgm:cxn modelId="{7544F666-34B3-1647-8148-C8D214B3AD11}" type="presParOf" srcId="{D9B70062-8152-AC43-8568-CFA86859875A}" destId="{4A96B44F-B3B9-F649-9CA2-655F48ED680E}" srcOrd="1" destOrd="0" presId="urn:microsoft.com/office/officeart/2005/8/layout/list1"/>
    <dgm:cxn modelId="{BF5C6B94-422E-2848-86D6-95A12EF4851D}" type="presParOf" srcId="{234AD687-1858-6342-96AE-FD72575797E7}" destId="{6624E8DC-1C02-C744-BE19-B227355E06D0}" srcOrd="1" destOrd="0" presId="urn:microsoft.com/office/officeart/2005/8/layout/list1"/>
    <dgm:cxn modelId="{221225FD-F53A-AA49-89F8-AF5E729D50A6}" type="presParOf" srcId="{234AD687-1858-6342-96AE-FD72575797E7}" destId="{18145490-2D3E-EC40-B40C-00E87E8CF0B5}" srcOrd="2" destOrd="0" presId="urn:microsoft.com/office/officeart/2005/8/layout/list1"/>
    <dgm:cxn modelId="{9EE8763A-48FD-7E4A-B069-7E948A23D890}" type="presParOf" srcId="{234AD687-1858-6342-96AE-FD72575797E7}" destId="{13950CBE-7F6A-F745-B840-CF0EFDC5CA73}" srcOrd="3" destOrd="0" presId="urn:microsoft.com/office/officeart/2005/8/layout/list1"/>
    <dgm:cxn modelId="{05470C75-D869-3E49-84C5-AA3462EA0D50}" type="presParOf" srcId="{234AD687-1858-6342-96AE-FD72575797E7}" destId="{48751F6C-63C2-044D-9900-8D18468CF5C7}" srcOrd="4" destOrd="0" presId="urn:microsoft.com/office/officeart/2005/8/layout/list1"/>
    <dgm:cxn modelId="{D203F0CA-ECA9-4A46-9D50-99D10B6712B8}" type="presParOf" srcId="{48751F6C-63C2-044D-9900-8D18468CF5C7}" destId="{964F6724-130E-0B4E-A8B3-B3D8F903DF60}" srcOrd="0" destOrd="0" presId="urn:microsoft.com/office/officeart/2005/8/layout/list1"/>
    <dgm:cxn modelId="{8192A922-CB2F-554C-8C70-E91C946EEEAE}" type="presParOf" srcId="{48751F6C-63C2-044D-9900-8D18468CF5C7}" destId="{15944B50-D058-994C-AA09-E944577FD481}" srcOrd="1" destOrd="0" presId="urn:microsoft.com/office/officeart/2005/8/layout/list1"/>
    <dgm:cxn modelId="{63ABD996-EC01-AA4A-ADC7-8FFA2A37027A}" type="presParOf" srcId="{234AD687-1858-6342-96AE-FD72575797E7}" destId="{5FDFCBF6-ADB5-EC43-BA8B-30468179E7F3}" srcOrd="5" destOrd="0" presId="urn:microsoft.com/office/officeart/2005/8/layout/list1"/>
    <dgm:cxn modelId="{921CE874-44C7-3D47-A881-DF9073203AD1}" type="presParOf" srcId="{234AD687-1858-6342-96AE-FD72575797E7}" destId="{3E4A1EB7-37A7-E642-8730-5B74CA3F5006}" srcOrd="6" destOrd="0" presId="urn:microsoft.com/office/officeart/2005/8/layout/list1"/>
    <dgm:cxn modelId="{3762A03E-2F9E-7342-A96C-3CA2F4B04385}" type="presParOf" srcId="{234AD687-1858-6342-96AE-FD72575797E7}" destId="{A938FFBA-E04F-3847-84C0-551BFBA4D18C}" srcOrd="7" destOrd="0" presId="urn:microsoft.com/office/officeart/2005/8/layout/list1"/>
    <dgm:cxn modelId="{40812F1E-2F53-1A41-8238-5E8DDD029F5A}" type="presParOf" srcId="{234AD687-1858-6342-96AE-FD72575797E7}" destId="{8FA425CE-21A1-DA44-B422-7E03DC65B177}" srcOrd="8" destOrd="0" presId="urn:microsoft.com/office/officeart/2005/8/layout/list1"/>
    <dgm:cxn modelId="{C7590FDF-4A6E-0843-B729-D668C2D9C362}" type="presParOf" srcId="{8FA425CE-21A1-DA44-B422-7E03DC65B177}" destId="{851BA7F1-1E8C-E146-962A-42B351A98C96}" srcOrd="0" destOrd="0" presId="urn:microsoft.com/office/officeart/2005/8/layout/list1"/>
    <dgm:cxn modelId="{0BE268B7-4E40-044B-9010-A1D8EB7021D5}" type="presParOf" srcId="{8FA425CE-21A1-DA44-B422-7E03DC65B177}" destId="{5517597A-F440-2943-8A98-457B7F6C3D9F}" srcOrd="1" destOrd="0" presId="urn:microsoft.com/office/officeart/2005/8/layout/list1"/>
    <dgm:cxn modelId="{9D94182F-8301-E247-ACF4-D81091253880}" type="presParOf" srcId="{234AD687-1858-6342-96AE-FD72575797E7}" destId="{EFD496F4-59D2-394C-855D-0078FD856FA6}" srcOrd="9" destOrd="0" presId="urn:microsoft.com/office/officeart/2005/8/layout/list1"/>
    <dgm:cxn modelId="{C9FF8259-07DE-084C-A3B6-E52E6A4845BC}" type="presParOf" srcId="{234AD687-1858-6342-96AE-FD72575797E7}" destId="{1CA9704D-02EF-264E-AEF0-DEE34A1A522E}" srcOrd="10" destOrd="0" presId="urn:microsoft.com/office/officeart/2005/8/layout/list1"/>
    <dgm:cxn modelId="{3027130E-4E60-404C-BB5D-5C4E9E316DBE}" type="presParOf" srcId="{234AD687-1858-6342-96AE-FD72575797E7}" destId="{945A0050-AECD-714E-9304-3323698BE05F}" srcOrd="11" destOrd="0" presId="urn:microsoft.com/office/officeart/2005/8/layout/list1"/>
    <dgm:cxn modelId="{FEEE9DAE-A9A9-BE4C-B743-B071962E2D4A}" type="presParOf" srcId="{234AD687-1858-6342-96AE-FD72575797E7}" destId="{502BBE8D-FC18-FA45-830C-5EF72FB55AAF}" srcOrd="12" destOrd="0" presId="urn:microsoft.com/office/officeart/2005/8/layout/list1"/>
    <dgm:cxn modelId="{00E72C68-8D26-4B41-A607-02ACD062A573}" type="presParOf" srcId="{502BBE8D-FC18-FA45-830C-5EF72FB55AAF}" destId="{B9950CDC-73E0-BA46-9843-61AB3261EDB7}" srcOrd="0" destOrd="0" presId="urn:microsoft.com/office/officeart/2005/8/layout/list1"/>
    <dgm:cxn modelId="{4D8C3C8D-5E59-C44A-98E6-B15ECEFA59A0}" type="presParOf" srcId="{502BBE8D-FC18-FA45-830C-5EF72FB55AAF}" destId="{B251C59A-BA39-C648-BC04-72544200FA39}" srcOrd="1" destOrd="0" presId="urn:microsoft.com/office/officeart/2005/8/layout/list1"/>
    <dgm:cxn modelId="{745E334C-8579-3745-B17C-BB624FABB6D9}" type="presParOf" srcId="{234AD687-1858-6342-96AE-FD72575797E7}" destId="{678A27F7-2E43-0C44-8AFF-4E2CA4850F4F}" srcOrd="13" destOrd="0" presId="urn:microsoft.com/office/officeart/2005/8/layout/list1"/>
    <dgm:cxn modelId="{78E8E144-9026-1444-9F56-02ED6769DA4D}" type="presParOf" srcId="{234AD687-1858-6342-96AE-FD72575797E7}" destId="{620B37A5-D259-AF4E-AAA3-392AE99498FF}"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45490-2D3E-EC40-B40C-00E87E8CF0B5}">
      <dsp:nvSpPr>
        <dsp:cNvPr id="0" name=""/>
        <dsp:cNvSpPr/>
      </dsp:nvSpPr>
      <dsp:spPr>
        <a:xfrm>
          <a:off x="0" y="505330"/>
          <a:ext cx="6545199" cy="6552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96B44F-B3B9-F649-9CA2-655F48ED680E}">
      <dsp:nvSpPr>
        <dsp:cNvPr id="0" name=""/>
        <dsp:cNvSpPr/>
      </dsp:nvSpPr>
      <dsp:spPr>
        <a:xfrm>
          <a:off x="327259" y="121570"/>
          <a:ext cx="4581639" cy="767520"/>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marL="0" lvl="0" indent="0" algn="l" defTabSz="1155700">
            <a:lnSpc>
              <a:spcPct val="90000"/>
            </a:lnSpc>
            <a:spcBef>
              <a:spcPct val="0"/>
            </a:spcBef>
            <a:spcAft>
              <a:spcPct val="35000"/>
            </a:spcAft>
            <a:buNone/>
          </a:pPr>
          <a:r>
            <a:rPr lang="el-GR" sz="2600" kern="1200"/>
            <a:t>ΒΑΣΙΚΕΣ ΕΝΝΟΙΕΣ </a:t>
          </a:r>
          <a:endParaRPr lang="en-US" sz="2600" kern="1200"/>
        </a:p>
      </dsp:txBody>
      <dsp:txXfrm>
        <a:off x="364726" y="159037"/>
        <a:ext cx="4506705" cy="692586"/>
      </dsp:txXfrm>
    </dsp:sp>
    <dsp:sp modelId="{3E4A1EB7-37A7-E642-8730-5B74CA3F5006}">
      <dsp:nvSpPr>
        <dsp:cNvPr id="0" name=""/>
        <dsp:cNvSpPr/>
      </dsp:nvSpPr>
      <dsp:spPr>
        <a:xfrm>
          <a:off x="0" y="1684690"/>
          <a:ext cx="6545199" cy="655200"/>
        </a:xfrm>
        <a:prstGeom prst="rect">
          <a:avLst/>
        </a:prstGeom>
        <a:solidFill>
          <a:schemeClr val="lt1">
            <a:alpha val="90000"/>
            <a:hueOff val="0"/>
            <a:satOff val="0"/>
            <a:lumOff val="0"/>
            <a:alphaOff val="0"/>
          </a:schemeClr>
        </a:solidFill>
        <a:ln w="9525" cap="rnd" cmpd="sng" algn="ctr">
          <a:solidFill>
            <a:schemeClr val="accent5">
              <a:hueOff val="-668312"/>
              <a:satOff val="367"/>
              <a:lumOff val="1765"/>
              <a:alphaOff val="0"/>
            </a:schemeClr>
          </a:solidFill>
          <a:prstDash val="solid"/>
        </a:ln>
        <a:effectLst/>
      </dsp:spPr>
      <dsp:style>
        <a:lnRef idx="1">
          <a:scrgbClr r="0" g="0" b="0"/>
        </a:lnRef>
        <a:fillRef idx="1">
          <a:scrgbClr r="0" g="0" b="0"/>
        </a:fillRef>
        <a:effectRef idx="0">
          <a:scrgbClr r="0" g="0" b="0"/>
        </a:effectRef>
        <a:fontRef idx="minor"/>
      </dsp:style>
    </dsp:sp>
    <dsp:sp modelId="{15944B50-D058-994C-AA09-E944577FD481}">
      <dsp:nvSpPr>
        <dsp:cNvPr id="0" name=""/>
        <dsp:cNvSpPr/>
      </dsp:nvSpPr>
      <dsp:spPr>
        <a:xfrm>
          <a:off x="327259" y="1300930"/>
          <a:ext cx="4581639" cy="767520"/>
        </a:xfrm>
        <a:prstGeom prst="roundRect">
          <a:avLst/>
        </a:prstGeom>
        <a:gradFill rotWithShape="0">
          <a:gsLst>
            <a:gs pos="0">
              <a:schemeClr val="accent5">
                <a:hueOff val="-668312"/>
                <a:satOff val="367"/>
                <a:lumOff val="1765"/>
                <a:alphaOff val="0"/>
                <a:tint val="98000"/>
                <a:lumMod val="100000"/>
              </a:schemeClr>
            </a:gs>
            <a:gs pos="100000">
              <a:schemeClr val="accent5">
                <a:hueOff val="-668312"/>
                <a:satOff val="367"/>
                <a:lumOff val="176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marL="0" lvl="0" indent="0" algn="l" defTabSz="1155700">
            <a:lnSpc>
              <a:spcPct val="90000"/>
            </a:lnSpc>
            <a:spcBef>
              <a:spcPct val="0"/>
            </a:spcBef>
            <a:spcAft>
              <a:spcPct val="35000"/>
            </a:spcAft>
            <a:buNone/>
          </a:pPr>
          <a:r>
            <a:rPr lang="el-GR" sz="2600" kern="1200"/>
            <a:t>ΠΕΡΙΟΔΙΚΟΣ ΠΙΝΑΚΑΣ-ΔΕΣΜΟΙ</a:t>
          </a:r>
          <a:endParaRPr lang="en-US" sz="2600" kern="1200"/>
        </a:p>
      </dsp:txBody>
      <dsp:txXfrm>
        <a:off x="364726" y="1338397"/>
        <a:ext cx="4506705" cy="692586"/>
      </dsp:txXfrm>
    </dsp:sp>
    <dsp:sp modelId="{1CA9704D-02EF-264E-AEF0-DEE34A1A522E}">
      <dsp:nvSpPr>
        <dsp:cNvPr id="0" name=""/>
        <dsp:cNvSpPr/>
      </dsp:nvSpPr>
      <dsp:spPr>
        <a:xfrm>
          <a:off x="0" y="2864050"/>
          <a:ext cx="6545199" cy="655200"/>
        </a:xfrm>
        <a:prstGeom prst="rect">
          <a:avLst/>
        </a:prstGeom>
        <a:solidFill>
          <a:schemeClr val="lt1">
            <a:alpha val="90000"/>
            <a:hueOff val="0"/>
            <a:satOff val="0"/>
            <a:lumOff val="0"/>
            <a:alphaOff val="0"/>
          </a:schemeClr>
        </a:solidFill>
        <a:ln w="9525" cap="rnd" cmpd="sng" algn="ctr">
          <a:solidFill>
            <a:schemeClr val="accent5">
              <a:hueOff val="-1336625"/>
              <a:satOff val="735"/>
              <a:lumOff val="3529"/>
              <a:alphaOff val="0"/>
            </a:schemeClr>
          </a:solidFill>
          <a:prstDash val="solid"/>
        </a:ln>
        <a:effectLst/>
      </dsp:spPr>
      <dsp:style>
        <a:lnRef idx="1">
          <a:scrgbClr r="0" g="0" b="0"/>
        </a:lnRef>
        <a:fillRef idx="1">
          <a:scrgbClr r="0" g="0" b="0"/>
        </a:fillRef>
        <a:effectRef idx="0">
          <a:scrgbClr r="0" g="0" b="0"/>
        </a:effectRef>
        <a:fontRef idx="minor"/>
      </dsp:style>
    </dsp:sp>
    <dsp:sp modelId="{5517597A-F440-2943-8A98-457B7F6C3D9F}">
      <dsp:nvSpPr>
        <dsp:cNvPr id="0" name=""/>
        <dsp:cNvSpPr/>
      </dsp:nvSpPr>
      <dsp:spPr>
        <a:xfrm>
          <a:off x="327259" y="2480291"/>
          <a:ext cx="4581639" cy="767520"/>
        </a:xfrm>
        <a:prstGeom prst="roundRect">
          <a:avLst/>
        </a:prstGeom>
        <a:gradFill rotWithShape="0">
          <a:gsLst>
            <a:gs pos="0">
              <a:schemeClr val="accent5">
                <a:hueOff val="-1336625"/>
                <a:satOff val="735"/>
                <a:lumOff val="3529"/>
                <a:alphaOff val="0"/>
                <a:tint val="98000"/>
                <a:lumMod val="100000"/>
              </a:schemeClr>
            </a:gs>
            <a:gs pos="100000">
              <a:schemeClr val="accent5">
                <a:hueOff val="-1336625"/>
                <a:satOff val="735"/>
                <a:lumOff val="3529"/>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marL="0" lvl="0" indent="0" algn="l" defTabSz="1155700">
            <a:lnSpc>
              <a:spcPct val="90000"/>
            </a:lnSpc>
            <a:spcBef>
              <a:spcPct val="0"/>
            </a:spcBef>
            <a:spcAft>
              <a:spcPct val="35000"/>
            </a:spcAft>
            <a:buNone/>
          </a:pPr>
          <a:r>
            <a:rPr lang="el-GR" sz="2600" kern="1200"/>
            <a:t>ΟΞΕΑ-ΒΑΣΕΙΣ-ΑΛΑΤΑ-ΟΞΕΙΔΙΑ</a:t>
          </a:r>
          <a:endParaRPr lang="en-US" sz="2600" kern="1200"/>
        </a:p>
      </dsp:txBody>
      <dsp:txXfrm>
        <a:off x="364726" y="2517758"/>
        <a:ext cx="4506705" cy="692586"/>
      </dsp:txXfrm>
    </dsp:sp>
    <dsp:sp modelId="{620B37A5-D259-AF4E-AAA3-392AE99498FF}">
      <dsp:nvSpPr>
        <dsp:cNvPr id="0" name=""/>
        <dsp:cNvSpPr/>
      </dsp:nvSpPr>
      <dsp:spPr>
        <a:xfrm>
          <a:off x="0" y="4043411"/>
          <a:ext cx="6545199" cy="655200"/>
        </a:xfrm>
        <a:prstGeom prst="rect">
          <a:avLst/>
        </a:prstGeom>
        <a:solidFill>
          <a:schemeClr val="lt1">
            <a:alpha val="90000"/>
            <a:hueOff val="0"/>
            <a:satOff val="0"/>
            <a:lumOff val="0"/>
            <a:alphaOff val="0"/>
          </a:schemeClr>
        </a:solidFill>
        <a:ln w="9525" cap="rnd" cmpd="sng" algn="ctr">
          <a:solidFill>
            <a:schemeClr val="accent5">
              <a:hueOff val="-2004937"/>
              <a:satOff val="1102"/>
              <a:lumOff val="5294"/>
              <a:alphaOff val="0"/>
            </a:schemeClr>
          </a:solidFill>
          <a:prstDash val="solid"/>
        </a:ln>
        <a:effectLst/>
      </dsp:spPr>
      <dsp:style>
        <a:lnRef idx="1">
          <a:scrgbClr r="0" g="0" b="0"/>
        </a:lnRef>
        <a:fillRef idx="1">
          <a:scrgbClr r="0" g="0" b="0"/>
        </a:fillRef>
        <a:effectRef idx="0">
          <a:scrgbClr r="0" g="0" b="0"/>
        </a:effectRef>
        <a:fontRef idx="minor"/>
      </dsp:style>
    </dsp:sp>
    <dsp:sp modelId="{B251C59A-BA39-C648-BC04-72544200FA39}">
      <dsp:nvSpPr>
        <dsp:cNvPr id="0" name=""/>
        <dsp:cNvSpPr/>
      </dsp:nvSpPr>
      <dsp:spPr>
        <a:xfrm>
          <a:off x="327259" y="3659651"/>
          <a:ext cx="4581639" cy="767520"/>
        </a:xfrm>
        <a:prstGeom prst="roundRect">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175" tIns="0" rIns="173175" bIns="0" numCol="1" spcCol="1270" anchor="ctr" anchorCtr="0">
          <a:noAutofit/>
        </a:bodyPr>
        <a:lstStyle/>
        <a:p>
          <a:pPr marL="0" lvl="0" indent="0" algn="l" defTabSz="1155700">
            <a:lnSpc>
              <a:spcPct val="90000"/>
            </a:lnSpc>
            <a:spcBef>
              <a:spcPct val="0"/>
            </a:spcBef>
            <a:spcAft>
              <a:spcPct val="35000"/>
            </a:spcAft>
            <a:buNone/>
          </a:pPr>
          <a:r>
            <a:rPr lang="el-GR" sz="2600" kern="1200"/>
            <a:t>ΣΤΟΙΧΕΙΟΜΕΤΡΙΑ</a:t>
          </a:r>
          <a:endParaRPr lang="en-US" sz="2600" kern="1200"/>
        </a:p>
      </dsp:txBody>
      <dsp:txXfrm>
        <a:off x="364726" y="3697118"/>
        <a:ext cx="4506705"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54506-283B-BE4D-8A83-B0213B74BBEA}" type="datetimeFigureOut">
              <a:rPr lang="el-GR" smtClean="0"/>
              <a:t>4/10/25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EBBE1-88DE-2B48-B07E-C1DBB35F375A}" type="slidenum">
              <a:rPr lang="el-GR" smtClean="0"/>
              <a:t>‹#›</a:t>
            </a:fld>
            <a:endParaRPr lang="el-GR"/>
          </a:p>
        </p:txBody>
      </p:sp>
    </p:spTree>
    <p:extLst>
      <p:ext uri="{BB962C8B-B14F-4D97-AF65-F5344CB8AC3E}">
        <p14:creationId xmlns:p14="http://schemas.microsoft.com/office/powerpoint/2010/main" val="88296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Σύσταση Μαθητών </a:t>
            </a:r>
          </a:p>
        </p:txBody>
      </p:sp>
      <p:sp>
        <p:nvSpPr>
          <p:cNvPr id="4" name="Θέση αριθμού διαφάνειας 3"/>
          <p:cNvSpPr>
            <a:spLocks noGrp="1"/>
          </p:cNvSpPr>
          <p:nvPr>
            <p:ph type="sldNum" sz="quarter" idx="5"/>
          </p:nvPr>
        </p:nvSpPr>
        <p:spPr/>
        <p:txBody>
          <a:bodyPr/>
          <a:lstStyle/>
          <a:p>
            <a:fld id="{2AFEBBE1-88DE-2B48-B07E-C1DBB35F375A}" type="slidenum">
              <a:rPr lang="el-GR" smtClean="0"/>
              <a:t>1</a:t>
            </a:fld>
            <a:endParaRPr lang="el-GR"/>
          </a:p>
        </p:txBody>
      </p:sp>
    </p:spTree>
    <p:extLst>
      <p:ext uri="{BB962C8B-B14F-4D97-AF65-F5344CB8AC3E}">
        <p14:creationId xmlns:p14="http://schemas.microsoft.com/office/powerpoint/2010/main" val="376568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Θα τα δούμε αναλυτικά στην πορεία</a:t>
            </a:r>
          </a:p>
        </p:txBody>
      </p:sp>
      <p:sp>
        <p:nvSpPr>
          <p:cNvPr id="4" name="Θέση αριθμού διαφάνειας 3"/>
          <p:cNvSpPr>
            <a:spLocks noGrp="1"/>
          </p:cNvSpPr>
          <p:nvPr>
            <p:ph type="sldNum" sz="quarter" idx="5"/>
          </p:nvPr>
        </p:nvSpPr>
        <p:spPr/>
        <p:txBody>
          <a:bodyPr/>
          <a:lstStyle/>
          <a:p>
            <a:fld id="{2AFEBBE1-88DE-2B48-B07E-C1DBB35F375A}" type="slidenum">
              <a:rPr lang="el-GR" smtClean="0"/>
              <a:t>3</a:t>
            </a:fld>
            <a:endParaRPr lang="el-GR"/>
          </a:p>
        </p:txBody>
      </p:sp>
    </p:spTree>
    <p:extLst>
      <p:ext uri="{BB962C8B-B14F-4D97-AF65-F5344CB8AC3E}">
        <p14:creationId xmlns:p14="http://schemas.microsoft.com/office/powerpoint/2010/main" val="36551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AFEBBE1-88DE-2B48-B07E-C1DBB35F375A}" type="slidenum">
              <a:rPr lang="el-GR" smtClean="0"/>
              <a:t>10</a:t>
            </a:fld>
            <a:endParaRPr lang="el-GR"/>
          </a:p>
        </p:txBody>
      </p:sp>
    </p:spTree>
    <p:extLst>
      <p:ext uri="{BB962C8B-B14F-4D97-AF65-F5344CB8AC3E}">
        <p14:creationId xmlns:p14="http://schemas.microsoft.com/office/powerpoint/2010/main" val="293843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u="none" strike="noStrike" dirty="0">
                <a:solidFill>
                  <a:srgbClr val="E8E8E8"/>
                </a:solidFill>
                <a:effectLst/>
                <a:latin typeface="Google Sans"/>
              </a:rPr>
              <a:t>Τα </a:t>
            </a:r>
            <a:r>
              <a:rPr lang="el-GR" b="0" i="0" u="none" strike="noStrike" dirty="0">
                <a:solidFill>
                  <a:srgbClr val="FFFFFF"/>
                </a:solidFill>
                <a:effectLst/>
                <a:latin typeface="Google Sans"/>
              </a:rPr>
              <a:t>μανόμετρα</a:t>
            </a:r>
            <a:r>
              <a:rPr lang="el-GR" b="0" i="0" u="none" strike="noStrike" dirty="0">
                <a:solidFill>
                  <a:srgbClr val="E8E8E8"/>
                </a:solidFill>
                <a:effectLst/>
                <a:latin typeface="Google Sans"/>
              </a:rPr>
              <a:t> μετρούν τη διαφορά μεταξύ της ατμοσφαιρικής και της πίεσης του μετρητή, που αναφέρεται επίσης ως πίεση περιβάλλοντος</a:t>
            </a:r>
            <a:endParaRPr lang="el-GR" dirty="0"/>
          </a:p>
        </p:txBody>
      </p:sp>
      <p:sp>
        <p:nvSpPr>
          <p:cNvPr id="4" name="Θέση αριθμού διαφάνειας 3"/>
          <p:cNvSpPr>
            <a:spLocks noGrp="1"/>
          </p:cNvSpPr>
          <p:nvPr>
            <p:ph type="sldNum" sz="quarter" idx="5"/>
          </p:nvPr>
        </p:nvSpPr>
        <p:spPr/>
        <p:txBody>
          <a:bodyPr/>
          <a:lstStyle/>
          <a:p>
            <a:fld id="{2AFEBBE1-88DE-2B48-B07E-C1DBB35F375A}" type="slidenum">
              <a:rPr lang="el-GR" smtClean="0"/>
              <a:t>11</a:t>
            </a:fld>
            <a:endParaRPr lang="el-GR"/>
          </a:p>
        </p:txBody>
      </p:sp>
    </p:spTree>
    <p:extLst>
      <p:ext uri="{BB962C8B-B14F-4D97-AF65-F5344CB8AC3E}">
        <p14:creationId xmlns:p14="http://schemas.microsoft.com/office/powerpoint/2010/main" val="406380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u="none" strike="noStrike" dirty="0">
                <a:solidFill>
                  <a:srgbClr val="E8E8E8"/>
                </a:solidFill>
                <a:effectLst/>
                <a:latin typeface="Google Sans"/>
              </a:rPr>
              <a:t>Το </a:t>
            </a:r>
            <a:r>
              <a:rPr lang="el-GR" b="0" i="0" u="none" strike="noStrike" dirty="0">
                <a:solidFill>
                  <a:srgbClr val="FFFFFF"/>
                </a:solidFill>
                <a:effectLst/>
                <a:latin typeface="Google Sans"/>
              </a:rPr>
              <a:t>βαρόμετρο</a:t>
            </a:r>
            <a:r>
              <a:rPr lang="el-GR" b="0" i="0" u="none" strike="noStrike" dirty="0">
                <a:solidFill>
                  <a:srgbClr val="E8E8E8"/>
                </a:solidFill>
                <a:effectLst/>
                <a:latin typeface="Google Sans"/>
              </a:rPr>
              <a:t> είναι ειδικό όργανο μέτρησης της ατμοσφαιρικής πίεσης (ή βαρομετρικής πίεσης)</a:t>
            </a:r>
            <a:endParaRPr lang="el-GR" dirty="0"/>
          </a:p>
        </p:txBody>
      </p:sp>
      <p:sp>
        <p:nvSpPr>
          <p:cNvPr id="4" name="Θέση αριθμού διαφάνειας 3"/>
          <p:cNvSpPr>
            <a:spLocks noGrp="1"/>
          </p:cNvSpPr>
          <p:nvPr>
            <p:ph type="sldNum" sz="quarter" idx="5"/>
          </p:nvPr>
        </p:nvSpPr>
        <p:spPr/>
        <p:txBody>
          <a:bodyPr/>
          <a:lstStyle/>
          <a:p>
            <a:fld id="{2AFEBBE1-88DE-2B48-B07E-C1DBB35F375A}" type="slidenum">
              <a:rPr lang="el-GR" smtClean="0"/>
              <a:t>12</a:t>
            </a:fld>
            <a:endParaRPr lang="el-GR"/>
          </a:p>
        </p:txBody>
      </p:sp>
    </p:spTree>
    <p:extLst>
      <p:ext uri="{BB962C8B-B14F-4D97-AF65-F5344CB8AC3E}">
        <p14:creationId xmlns:p14="http://schemas.microsoft.com/office/powerpoint/2010/main" val="311101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9">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24" name="Picture 11">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25" name="Picture 13">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Τίτλος 1">
            <a:extLst>
              <a:ext uri="{FF2B5EF4-FFF2-40B4-BE49-F238E27FC236}">
                <a16:creationId xmlns:a16="http://schemas.microsoft.com/office/drawing/2014/main" id="{E045BC82-6093-AFC6-8E24-5BBFD35728F1}"/>
              </a:ext>
            </a:extLst>
          </p:cNvPr>
          <p:cNvSpPr>
            <a:spLocks noGrp="1"/>
          </p:cNvSpPr>
          <p:nvPr>
            <p:ph type="ctrTitle"/>
          </p:nvPr>
        </p:nvSpPr>
        <p:spPr>
          <a:xfrm>
            <a:off x="1871209" y="280509"/>
            <a:ext cx="8449582" cy="2421464"/>
          </a:xfrm>
        </p:spPr>
        <p:txBody>
          <a:bodyPr>
            <a:normAutofit/>
          </a:bodyPr>
          <a:lstStyle/>
          <a:p>
            <a:pPr algn="ctr"/>
            <a:r>
              <a:rPr lang="en-US" dirty="0"/>
              <a:t>XHMEIA A’ </a:t>
            </a:r>
            <a:r>
              <a:rPr lang="el-GR" dirty="0"/>
              <a:t>ΛΥΚΕΙΟΥ</a:t>
            </a:r>
          </a:p>
        </p:txBody>
      </p:sp>
      <p:sp>
        <p:nvSpPr>
          <p:cNvPr id="3" name="Υπότιτλος 2">
            <a:extLst>
              <a:ext uri="{FF2B5EF4-FFF2-40B4-BE49-F238E27FC236}">
                <a16:creationId xmlns:a16="http://schemas.microsoft.com/office/drawing/2014/main" id="{7B5C2AA1-B69B-C42D-E674-35FB21258140}"/>
              </a:ext>
            </a:extLst>
          </p:cNvPr>
          <p:cNvSpPr>
            <a:spLocks noGrp="1"/>
          </p:cNvSpPr>
          <p:nvPr>
            <p:ph type="subTitle" idx="1"/>
          </p:nvPr>
        </p:nvSpPr>
        <p:spPr>
          <a:xfrm>
            <a:off x="2497137" y="3538174"/>
            <a:ext cx="7197726" cy="1405467"/>
          </a:xfrm>
        </p:spPr>
        <p:txBody>
          <a:bodyPr>
            <a:normAutofit/>
          </a:bodyPr>
          <a:lstStyle/>
          <a:p>
            <a:pPr algn="ctr"/>
            <a:r>
              <a:rPr lang="el-GR"/>
              <a:t>ΣΑΒΒΙΝΑ ΖΑΧΑΡΑΚΗ </a:t>
            </a:r>
          </a:p>
          <a:p>
            <a:pPr algn="ctr"/>
            <a:r>
              <a:rPr lang="el-GR"/>
              <a:t>ΜΕΤΑΒΑΣΗ Γ’ ΓΥΜΝΑΣΙΟΥ ΣΕ Α’ ΛΥΚΕΙΟΥ</a:t>
            </a:r>
          </a:p>
          <a:p>
            <a:pPr algn="ctr"/>
            <a:r>
              <a:rPr lang="el-GR"/>
              <a:t>ΣΤΑΔΙΑΚΗ ΑΠΟΦΑΣΗ ΕΠΑΓΓΕΛΜΑΤΙΚΟΥ ΠΡΟΣΑΝΑΤΟΛΙΣΜΟΥ</a:t>
            </a:r>
          </a:p>
        </p:txBody>
      </p:sp>
      <p:sp>
        <p:nvSpPr>
          <p:cNvPr id="5" name="TextBox 4">
            <a:extLst>
              <a:ext uri="{FF2B5EF4-FFF2-40B4-BE49-F238E27FC236}">
                <a16:creationId xmlns:a16="http://schemas.microsoft.com/office/drawing/2014/main" id="{6BAEDB39-1FEE-722B-34E7-7C7201C46D9B}"/>
              </a:ext>
            </a:extLst>
          </p:cNvPr>
          <p:cNvSpPr txBox="1"/>
          <p:nvPr/>
        </p:nvSpPr>
        <p:spPr>
          <a:xfrm>
            <a:off x="5165766" y="2861953"/>
            <a:ext cx="1897314" cy="369332"/>
          </a:xfrm>
          <a:prstGeom prst="rect">
            <a:avLst/>
          </a:prstGeom>
          <a:noFill/>
        </p:spPr>
        <p:txBody>
          <a:bodyPr wrap="none" rtlCol="0">
            <a:spAutoFit/>
          </a:bodyPr>
          <a:lstStyle/>
          <a:p>
            <a:r>
              <a:rPr lang="el-GR" dirty="0"/>
              <a:t>1</a:t>
            </a:r>
            <a:r>
              <a:rPr lang="el-GR" baseline="30000" dirty="0"/>
              <a:t>Η</a:t>
            </a:r>
            <a:r>
              <a:rPr lang="el-GR" dirty="0"/>
              <a:t> ΔΙΔΑΚΤΙΚΗ ΩΡΑ</a:t>
            </a:r>
          </a:p>
        </p:txBody>
      </p:sp>
    </p:spTree>
    <p:extLst>
      <p:ext uri="{BB962C8B-B14F-4D97-AF65-F5344CB8AC3E}">
        <p14:creationId xmlns:p14="http://schemas.microsoft.com/office/powerpoint/2010/main" val="119332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3" name="Εικόνα 2" descr="ΘΕΡΜΟΜΕΤΡΟ">
            <a:extLst>
              <a:ext uri="{FF2B5EF4-FFF2-40B4-BE49-F238E27FC236}">
                <a16:creationId xmlns:a16="http://schemas.microsoft.com/office/drawing/2014/main" id="{4729516C-C63D-0E20-BB1A-754CBA92F132}"/>
              </a:ext>
              <a:ext uri="{C183D7F6-B498-43B3-948B-1728B52AA6E4}">
                <adec:decorative xmlns:adec="http://schemas.microsoft.com/office/drawing/2017/decorative" val="0"/>
              </a:ext>
            </a:extLst>
          </p:cNvPr>
          <p:cNvPicPr>
            <a:picLocks noChangeAspect="1"/>
          </p:cNvPicPr>
          <p:nvPr/>
        </p:nvPicPr>
        <p:blipFill>
          <a:blip r:embed="rId5"/>
          <a:srcRect t="6515" r="-2" b="2684"/>
          <a:stretch/>
        </p:blipFill>
        <p:spPr>
          <a:xfrm>
            <a:off x="20" y="975"/>
            <a:ext cx="7552924" cy="6858000"/>
          </a:xfrm>
          <a:prstGeom prst="rect">
            <a:avLst/>
          </a:prstGeom>
        </p:spPr>
      </p:pic>
      <p:sp>
        <p:nvSpPr>
          <p:cNvPr id="5" name="TextBox 4">
            <a:extLst>
              <a:ext uri="{FF2B5EF4-FFF2-40B4-BE49-F238E27FC236}">
                <a16:creationId xmlns:a16="http://schemas.microsoft.com/office/drawing/2014/main" id="{724A375C-A98E-F8B0-5F1E-6184E242FB1F}"/>
              </a:ext>
            </a:extLst>
          </p:cNvPr>
          <p:cNvSpPr txBox="1"/>
          <p:nvPr/>
        </p:nvSpPr>
        <p:spPr>
          <a:xfrm>
            <a:off x="7865806" y="2251587"/>
            <a:ext cx="3706762" cy="3972232"/>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a:t>ΘΕΡΜΟΜΕΤΡΟ</a:t>
            </a:r>
          </a:p>
        </p:txBody>
      </p:sp>
    </p:spTree>
    <p:extLst>
      <p:ext uri="{BB962C8B-B14F-4D97-AF65-F5344CB8AC3E}">
        <p14:creationId xmlns:p14="http://schemas.microsoft.com/office/powerpoint/2010/main" val="339462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a16="http://schemas.microsoft.com/office/drawing/2014/main" id="{93F4D809-EE78-FD21-E17A-4D545453672D}"/>
              </a:ext>
            </a:extLst>
          </p:cNvPr>
          <p:cNvSpPr txBox="1"/>
          <p:nvPr/>
        </p:nvSpPr>
        <p:spPr>
          <a:xfrm>
            <a:off x="802178" y="2261420"/>
            <a:ext cx="4002936" cy="3637935"/>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a:t>ΜΑΝΟΜΕΤΡΟ</a:t>
            </a:r>
          </a:p>
        </p:txBody>
      </p:sp>
      <p:pic>
        <p:nvPicPr>
          <p:cNvPr id="4" name="Εικόνα 3" descr="Εικόνα που περιέχει συσκευή, μετρητής, Όργανο μετρήσεων&#10;&#10;Περιγραφή που δημιουργήθηκε αυτόματα">
            <a:extLst>
              <a:ext uri="{FF2B5EF4-FFF2-40B4-BE49-F238E27FC236}">
                <a16:creationId xmlns:a16="http://schemas.microsoft.com/office/drawing/2014/main" id="{4BD6BF16-8217-4B96-6F02-841CF97060AA}"/>
              </a:ext>
            </a:extLst>
          </p:cNvPr>
          <p:cNvPicPr>
            <a:picLocks noChangeAspect="1"/>
          </p:cNvPicPr>
          <p:nvPr/>
        </p:nvPicPr>
        <p:blipFill>
          <a:blip r:embed="rId5"/>
          <a:stretch>
            <a:fillRect/>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0819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Εικόνα 4" descr="Εικόνα που περιέχει εσωτερικός χώρος, στυλό&#10;&#10;Περιγραφή που δημιουργήθηκε αυτόματα με χαμηλό επίπεδο εμπιστοσύνης">
            <a:extLst>
              <a:ext uri="{FF2B5EF4-FFF2-40B4-BE49-F238E27FC236}">
                <a16:creationId xmlns:a16="http://schemas.microsoft.com/office/drawing/2014/main" id="{4D8980F1-28FB-777C-581F-67C9E6A2F76E}"/>
              </a:ext>
            </a:extLst>
          </p:cNvPr>
          <p:cNvPicPr>
            <a:picLocks noChangeAspect="1"/>
          </p:cNvPicPr>
          <p:nvPr/>
        </p:nvPicPr>
        <p:blipFill>
          <a:blip r:embed="rId5"/>
          <a:stretch>
            <a:fillRect/>
          </a:stretch>
        </p:blipFill>
        <p:spPr>
          <a:xfrm>
            <a:off x="2119812" y="643463"/>
            <a:ext cx="3945181"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62990E5E-DD6F-2348-A023-B73FF73158AE}"/>
              </a:ext>
            </a:extLst>
          </p:cNvPr>
          <p:cNvSpPr txBox="1"/>
          <p:nvPr/>
        </p:nvSpPr>
        <p:spPr>
          <a:xfrm>
            <a:off x="7865806" y="2251587"/>
            <a:ext cx="3706762" cy="3972232"/>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a:t>ΒΑΡΟΜΕΤΡΟ</a:t>
            </a:r>
          </a:p>
        </p:txBody>
      </p:sp>
    </p:spTree>
    <p:extLst>
      <p:ext uri="{BB962C8B-B14F-4D97-AF65-F5344CB8AC3E}">
        <p14:creationId xmlns:p14="http://schemas.microsoft.com/office/powerpoint/2010/main" val="36259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8">
            <a:extLst>
              <a:ext uri="{FF2B5EF4-FFF2-40B4-BE49-F238E27FC236}">
                <a16:creationId xmlns:a16="http://schemas.microsoft.com/office/drawing/2014/main" id="{1BE7BD64-C268-4BE6-8D67-F5DD171F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6C6E9A-567D-4054-B920-2E1BAF6D24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a:xfrm>
            <a:off x="1" y="0"/>
            <a:ext cx="9676190" cy="5442857"/>
          </a:xfrm>
          <a:custGeom>
            <a:avLst/>
            <a:gdLst>
              <a:gd name="connsiteX0" fmla="*/ 0 w 9676190"/>
              <a:gd name="connsiteY0" fmla="*/ 0 h 5442857"/>
              <a:gd name="connsiteX1" fmla="*/ 9676190 w 9676190"/>
              <a:gd name="connsiteY1" fmla="*/ 0 h 5442857"/>
              <a:gd name="connsiteX2" fmla="*/ 9676190 w 9676190"/>
              <a:gd name="connsiteY2" fmla="*/ 5442857 h 5442857"/>
              <a:gd name="connsiteX3" fmla="*/ 1890711 w 9676190"/>
              <a:gd name="connsiteY3" fmla="*/ 5442857 h 5442857"/>
              <a:gd name="connsiteX4" fmla="*/ 1883227 w 9676190"/>
              <a:gd name="connsiteY4" fmla="*/ 5203371 h 5442857"/>
              <a:gd name="connsiteX5" fmla="*/ 1872341 w 9676190"/>
              <a:gd name="connsiteY5" fmla="*/ 5170714 h 5442857"/>
              <a:gd name="connsiteX6" fmla="*/ 1828798 w 9676190"/>
              <a:gd name="connsiteY6" fmla="*/ 5116285 h 5442857"/>
              <a:gd name="connsiteX7" fmla="*/ 1796141 w 9676190"/>
              <a:gd name="connsiteY7" fmla="*/ 4953000 h 5442857"/>
              <a:gd name="connsiteX8" fmla="*/ 1817912 w 9676190"/>
              <a:gd name="connsiteY8" fmla="*/ 4909457 h 5442857"/>
              <a:gd name="connsiteX9" fmla="*/ 1741712 w 9676190"/>
              <a:gd name="connsiteY9" fmla="*/ 4789714 h 5442857"/>
              <a:gd name="connsiteX10" fmla="*/ 1730827 w 9676190"/>
              <a:gd name="connsiteY10" fmla="*/ 4757057 h 5442857"/>
              <a:gd name="connsiteX11" fmla="*/ 1687284 w 9676190"/>
              <a:gd name="connsiteY11" fmla="*/ 4702628 h 5442857"/>
              <a:gd name="connsiteX12" fmla="*/ 1632855 w 9676190"/>
              <a:gd name="connsiteY12" fmla="*/ 4593771 h 5442857"/>
              <a:gd name="connsiteX13" fmla="*/ 1600198 w 9676190"/>
              <a:gd name="connsiteY13" fmla="*/ 4572000 h 5442857"/>
              <a:gd name="connsiteX14" fmla="*/ 1578427 w 9676190"/>
              <a:gd name="connsiteY14" fmla="*/ 4550228 h 5442857"/>
              <a:gd name="connsiteX15" fmla="*/ 1556655 w 9676190"/>
              <a:gd name="connsiteY15" fmla="*/ 4517571 h 5442857"/>
              <a:gd name="connsiteX16" fmla="*/ 1523998 w 9676190"/>
              <a:gd name="connsiteY16" fmla="*/ 4506685 h 5442857"/>
              <a:gd name="connsiteX17" fmla="*/ 1491341 w 9676190"/>
              <a:gd name="connsiteY17" fmla="*/ 4484914 h 5442857"/>
              <a:gd name="connsiteX18" fmla="*/ 1415141 w 9676190"/>
              <a:gd name="connsiteY18" fmla="*/ 4463143 h 5442857"/>
              <a:gd name="connsiteX19" fmla="*/ 1349827 w 9676190"/>
              <a:gd name="connsiteY19" fmla="*/ 4397828 h 5442857"/>
              <a:gd name="connsiteX20" fmla="*/ 1328055 w 9676190"/>
              <a:gd name="connsiteY20" fmla="*/ 4376057 h 5442857"/>
              <a:gd name="connsiteX21" fmla="*/ 1295398 w 9676190"/>
              <a:gd name="connsiteY21" fmla="*/ 4354285 h 5442857"/>
              <a:gd name="connsiteX22" fmla="*/ 1262741 w 9676190"/>
              <a:gd name="connsiteY22" fmla="*/ 4321628 h 5442857"/>
              <a:gd name="connsiteX23" fmla="*/ 1197427 w 9676190"/>
              <a:gd name="connsiteY23" fmla="*/ 4299857 h 5442857"/>
              <a:gd name="connsiteX24" fmla="*/ 1153884 w 9676190"/>
              <a:gd name="connsiteY24" fmla="*/ 4288971 h 5442857"/>
              <a:gd name="connsiteX25" fmla="*/ 1088570 w 9676190"/>
              <a:gd name="connsiteY25" fmla="*/ 4267200 h 5442857"/>
              <a:gd name="connsiteX26" fmla="*/ 1023255 w 9676190"/>
              <a:gd name="connsiteY26" fmla="*/ 4223657 h 5442857"/>
              <a:gd name="connsiteX27" fmla="*/ 1001484 w 9676190"/>
              <a:gd name="connsiteY27" fmla="*/ 4201885 h 5442857"/>
              <a:gd name="connsiteX28" fmla="*/ 947055 w 9676190"/>
              <a:gd name="connsiteY28" fmla="*/ 4191000 h 5442857"/>
              <a:gd name="connsiteX29" fmla="*/ 903512 w 9676190"/>
              <a:gd name="connsiteY29" fmla="*/ 4180114 h 5442857"/>
              <a:gd name="connsiteX30" fmla="*/ 870855 w 9676190"/>
              <a:gd name="connsiteY30" fmla="*/ 4158343 h 5442857"/>
              <a:gd name="connsiteX31" fmla="*/ 805541 w 9676190"/>
              <a:gd name="connsiteY31" fmla="*/ 4136571 h 5442857"/>
              <a:gd name="connsiteX32" fmla="*/ 772884 w 9676190"/>
              <a:gd name="connsiteY32" fmla="*/ 4125685 h 5442857"/>
              <a:gd name="connsiteX33" fmla="*/ 707570 w 9676190"/>
              <a:gd name="connsiteY33" fmla="*/ 4103914 h 5442857"/>
              <a:gd name="connsiteX34" fmla="*/ 674912 w 9676190"/>
              <a:gd name="connsiteY34" fmla="*/ 4093028 h 5442857"/>
              <a:gd name="connsiteX35" fmla="*/ 631370 w 9676190"/>
              <a:gd name="connsiteY35" fmla="*/ 4082143 h 5442857"/>
              <a:gd name="connsiteX36" fmla="*/ 359227 w 9676190"/>
              <a:gd name="connsiteY36" fmla="*/ 4093028 h 5442857"/>
              <a:gd name="connsiteX37" fmla="*/ 293912 w 9676190"/>
              <a:gd name="connsiteY37" fmla="*/ 4136571 h 5442857"/>
              <a:gd name="connsiteX38" fmla="*/ 217712 w 9676190"/>
              <a:gd name="connsiteY38" fmla="*/ 4158343 h 5442857"/>
              <a:gd name="connsiteX39" fmla="*/ 185055 w 9676190"/>
              <a:gd name="connsiteY39" fmla="*/ 4180114 h 5442857"/>
              <a:gd name="connsiteX40" fmla="*/ 141512 w 9676190"/>
              <a:gd name="connsiteY40" fmla="*/ 4201885 h 5442857"/>
              <a:gd name="connsiteX41" fmla="*/ 119741 w 9676190"/>
              <a:gd name="connsiteY41" fmla="*/ 4223657 h 5442857"/>
              <a:gd name="connsiteX42" fmla="*/ 87084 w 9676190"/>
              <a:gd name="connsiteY42" fmla="*/ 4234543 h 5442857"/>
              <a:gd name="connsiteX43" fmla="*/ 10884 w 9676190"/>
              <a:gd name="connsiteY43" fmla="*/ 4278085 h 5442857"/>
              <a:gd name="connsiteX44" fmla="*/ 0 w 9676190"/>
              <a:gd name="connsiteY44" fmla="*/ 4287781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6190" h="5442857">
                <a:moveTo>
                  <a:pt x="0" y="0"/>
                </a:moveTo>
                <a:lnTo>
                  <a:pt x="9676190" y="0"/>
                </a:lnTo>
                <a:lnTo>
                  <a:pt x="9676190" y="5442857"/>
                </a:lnTo>
                <a:lnTo>
                  <a:pt x="1890711" y="5442857"/>
                </a:lnTo>
                <a:lnTo>
                  <a:pt x="1883227" y="5203371"/>
                </a:lnTo>
                <a:cubicBezTo>
                  <a:pt x="1882572" y="5191915"/>
                  <a:pt x="1877473" y="5180977"/>
                  <a:pt x="1872341" y="5170714"/>
                </a:cubicBezTo>
                <a:cubicBezTo>
                  <a:pt x="1858608" y="5143249"/>
                  <a:pt x="1849049" y="5136536"/>
                  <a:pt x="1828798" y="5116285"/>
                </a:cubicBezTo>
                <a:cubicBezTo>
                  <a:pt x="1791950" y="5005739"/>
                  <a:pt x="1816272" y="5093911"/>
                  <a:pt x="1796141" y="4953000"/>
                </a:cubicBezTo>
                <a:cubicBezTo>
                  <a:pt x="1793524" y="4934684"/>
                  <a:pt x="1814283" y="4916714"/>
                  <a:pt x="1817912" y="4909457"/>
                </a:cubicBezTo>
                <a:cubicBezTo>
                  <a:pt x="1792512" y="4869543"/>
                  <a:pt x="1756672" y="4834597"/>
                  <a:pt x="1741712" y="4789714"/>
                </a:cubicBezTo>
                <a:cubicBezTo>
                  <a:pt x="1738084" y="4778828"/>
                  <a:pt x="1735959" y="4767320"/>
                  <a:pt x="1730827" y="4757057"/>
                </a:cubicBezTo>
                <a:cubicBezTo>
                  <a:pt x="1717096" y="4729596"/>
                  <a:pt x="1707532" y="4722877"/>
                  <a:pt x="1687284" y="4702628"/>
                </a:cubicBezTo>
                <a:cubicBezTo>
                  <a:pt x="1677462" y="4663342"/>
                  <a:pt x="1671736" y="4619691"/>
                  <a:pt x="1632855" y="4593771"/>
                </a:cubicBezTo>
                <a:cubicBezTo>
                  <a:pt x="1621969" y="4586514"/>
                  <a:pt x="1610414" y="4580173"/>
                  <a:pt x="1600198" y="4572000"/>
                </a:cubicBezTo>
                <a:cubicBezTo>
                  <a:pt x="1592184" y="4565589"/>
                  <a:pt x="1584838" y="4558242"/>
                  <a:pt x="1578427" y="4550228"/>
                </a:cubicBezTo>
                <a:cubicBezTo>
                  <a:pt x="1570254" y="4540012"/>
                  <a:pt x="1566871" y="4525744"/>
                  <a:pt x="1556655" y="4517571"/>
                </a:cubicBezTo>
                <a:cubicBezTo>
                  <a:pt x="1547695" y="4510403"/>
                  <a:pt x="1534261" y="4511817"/>
                  <a:pt x="1523998" y="4506685"/>
                </a:cubicBezTo>
                <a:cubicBezTo>
                  <a:pt x="1512296" y="4500834"/>
                  <a:pt x="1503043" y="4490765"/>
                  <a:pt x="1491341" y="4484914"/>
                </a:cubicBezTo>
                <a:cubicBezTo>
                  <a:pt x="1475720" y="4477104"/>
                  <a:pt x="1429098" y="4466632"/>
                  <a:pt x="1415141" y="4463143"/>
                </a:cubicBezTo>
                <a:lnTo>
                  <a:pt x="1349827" y="4397828"/>
                </a:lnTo>
                <a:cubicBezTo>
                  <a:pt x="1342570" y="4390571"/>
                  <a:pt x="1336594" y="4381750"/>
                  <a:pt x="1328055" y="4376057"/>
                </a:cubicBezTo>
                <a:cubicBezTo>
                  <a:pt x="1317169" y="4368800"/>
                  <a:pt x="1305449" y="4362661"/>
                  <a:pt x="1295398" y="4354285"/>
                </a:cubicBezTo>
                <a:cubicBezTo>
                  <a:pt x="1283572" y="4344430"/>
                  <a:pt x="1276198" y="4329104"/>
                  <a:pt x="1262741" y="4321628"/>
                </a:cubicBezTo>
                <a:cubicBezTo>
                  <a:pt x="1242680" y="4310483"/>
                  <a:pt x="1219691" y="4305423"/>
                  <a:pt x="1197427" y="4299857"/>
                </a:cubicBezTo>
                <a:cubicBezTo>
                  <a:pt x="1182913" y="4296228"/>
                  <a:pt x="1168214" y="4293270"/>
                  <a:pt x="1153884" y="4288971"/>
                </a:cubicBezTo>
                <a:cubicBezTo>
                  <a:pt x="1131903" y="4282377"/>
                  <a:pt x="1088570" y="4267200"/>
                  <a:pt x="1088570" y="4267200"/>
                </a:cubicBezTo>
                <a:cubicBezTo>
                  <a:pt x="1066798" y="4252686"/>
                  <a:pt x="1041757" y="4242160"/>
                  <a:pt x="1023255" y="4223657"/>
                </a:cubicBezTo>
                <a:cubicBezTo>
                  <a:pt x="1015998" y="4216400"/>
                  <a:pt x="1010917" y="4205928"/>
                  <a:pt x="1001484" y="4201885"/>
                </a:cubicBezTo>
                <a:cubicBezTo>
                  <a:pt x="984478" y="4194597"/>
                  <a:pt x="965117" y="4195014"/>
                  <a:pt x="947055" y="4191000"/>
                </a:cubicBezTo>
                <a:cubicBezTo>
                  <a:pt x="932450" y="4187755"/>
                  <a:pt x="918026" y="4183743"/>
                  <a:pt x="903512" y="4180114"/>
                </a:cubicBezTo>
                <a:cubicBezTo>
                  <a:pt x="892626" y="4172857"/>
                  <a:pt x="882810" y="4163656"/>
                  <a:pt x="870855" y="4158343"/>
                </a:cubicBezTo>
                <a:cubicBezTo>
                  <a:pt x="849884" y="4149022"/>
                  <a:pt x="827312" y="4143828"/>
                  <a:pt x="805541" y="4136571"/>
                </a:cubicBezTo>
                <a:lnTo>
                  <a:pt x="772884" y="4125685"/>
                </a:lnTo>
                <a:lnTo>
                  <a:pt x="707570" y="4103914"/>
                </a:lnTo>
                <a:cubicBezTo>
                  <a:pt x="696684" y="4100285"/>
                  <a:pt x="686044" y="4095811"/>
                  <a:pt x="674912" y="4093028"/>
                </a:cubicBezTo>
                <a:lnTo>
                  <a:pt x="631370" y="4082143"/>
                </a:lnTo>
                <a:cubicBezTo>
                  <a:pt x="540656" y="4085771"/>
                  <a:pt x="448856" y="4078572"/>
                  <a:pt x="359227" y="4093028"/>
                </a:cubicBezTo>
                <a:cubicBezTo>
                  <a:pt x="333395" y="4097194"/>
                  <a:pt x="318735" y="4128296"/>
                  <a:pt x="293912" y="4136571"/>
                </a:cubicBezTo>
                <a:cubicBezTo>
                  <a:pt x="247062" y="4152188"/>
                  <a:pt x="272387" y="4144674"/>
                  <a:pt x="217712" y="4158343"/>
                </a:cubicBezTo>
                <a:cubicBezTo>
                  <a:pt x="206826" y="4165600"/>
                  <a:pt x="196414" y="4173623"/>
                  <a:pt x="185055" y="4180114"/>
                </a:cubicBezTo>
                <a:cubicBezTo>
                  <a:pt x="170966" y="4188165"/>
                  <a:pt x="155014" y="4192884"/>
                  <a:pt x="141512" y="4201885"/>
                </a:cubicBezTo>
                <a:cubicBezTo>
                  <a:pt x="132973" y="4207578"/>
                  <a:pt x="128542" y="4218376"/>
                  <a:pt x="119741" y="4223657"/>
                </a:cubicBezTo>
                <a:cubicBezTo>
                  <a:pt x="109902" y="4229561"/>
                  <a:pt x="97631" y="4230023"/>
                  <a:pt x="87084" y="4234543"/>
                </a:cubicBezTo>
                <a:cubicBezTo>
                  <a:pt x="63016" y="4244858"/>
                  <a:pt x="31908" y="4261266"/>
                  <a:pt x="10884" y="4278085"/>
                </a:cubicBezTo>
                <a:lnTo>
                  <a:pt x="0" y="4287781"/>
                </a:lnTo>
                <a:close/>
              </a:path>
            </a:pathLst>
          </a:custGeom>
        </p:spPr>
      </p:pic>
      <p:pic>
        <p:nvPicPr>
          <p:cNvPr id="13" name="Picture 12">
            <a:extLst>
              <a:ext uri="{FF2B5EF4-FFF2-40B4-BE49-F238E27FC236}">
                <a16:creationId xmlns:a16="http://schemas.microsoft.com/office/drawing/2014/main" id="{94164FB2-EFB1-4531-A8F4-DD77A03E2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2342" r="78777"/>
          <a:stretch/>
        </p:blipFill>
        <p:spPr>
          <a:xfrm>
            <a:off x="0" y="5352597"/>
            <a:ext cx="2053566" cy="1505403"/>
          </a:xfrm>
          <a:custGeom>
            <a:avLst/>
            <a:gdLst>
              <a:gd name="connsiteX0" fmla="*/ 1355645 w 2053566"/>
              <a:gd name="connsiteY0" fmla="*/ 0 h 1505403"/>
              <a:gd name="connsiteX1" fmla="*/ 2053566 w 2053566"/>
              <a:gd name="connsiteY1" fmla="*/ 0 h 1505403"/>
              <a:gd name="connsiteX2" fmla="*/ 2053566 w 2053566"/>
              <a:gd name="connsiteY2" fmla="*/ 500084 h 1505403"/>
              <a:gd name="connsiteX3" fmla="*/ 2046514 w 2053566"/>
              <a:gd name="connsiteY3" fmla="*/ 493032 h 1505403"/>
              <a:gd name="connsiteX4" fmla="*/ 2002971 w 2053566"/>
              <a:gd name="connsiteY4" fmla="*/ 438603 h 1505403"/>
              <a:gd name="connsiteX5" fmla="*/ 1970314 w 2053566"/>
              <a:gd name="connsiteY5" fmla="*/ 416832 h 1505403"/>
              <a:gd name="connsiteX6" fmla="*/ 1926771 w 2053566"/>
              <a:gd name="connsiteY6" fmla="*/ 373289 h 1505403"/>
              <a:gd name="connsiteX7" fmla="*/ 1905000 w 2053566"/>
              <a:gd name="connsiteY7" fmla="*/ 351517 h 1505403"/>
              <a:gd name="connsiteX8" fmla="*/ 1839686 w 2053566"/>
              <a:gd name="connsiteY8" fmla="*/ 307974 h 1505403"/>
              <a:gd name="connsiteX9" fmla="*/ 1774371 w 2053566"/>
              <a:gd name="connsiteY9" fmla="*/ 286203 h 1505403"/>
              <a:gd name="connsiteX10" fmla="*/ 1741714 w 2053566"/>
              <a:gd name="connsiteY10" fmla="*/ 264432 h 1505403"/>
              <a:gd name="connsiteX11" fmla="*/ 1676400 w 2053566"/>
              <a:gd name="connsiteY11" fmla="*/ 242660 h 1505403"/>
              <a:gd name="connsiteX12" fmla="*/ 1643743 w 2053566"/>
              <a:gd name="connsiteY12" fmla="*/ 210003 h 1505403"/>
              <a:gd name="connsiteX13" fmla="*/ 1600200 w 2053566"/>
              <a:gd name="connsiteY13" fmla="*/ 199117 h 1505403"/>
              <a:gd name="connsiteX14" fmla="*/ 1578429 w 2053566"/>
              <a:gd name="connsiteY14" fmla="*/ 155574 h 1505403"/>
              <a:gd name="connsiteX15" fmla="*/ 1502229 w 2053566"/>
              <a:gd name="connsiteY15" fmla="*/ 90260 h 1505403"/>
              <a:gd name="connsiteX16" fmla="*/ 1436914 w 2053566"/>
              <a:gd name="connsiteY16" fmla="*/ 46717 h 1505403"/>
              <a:gd name="connsiteX17" fmla="*/ 1404257 w 2053566"/>
              <a:gd name="connsiteY17" fmla="*/ 24946 h 1505403"/>
              <a:gd name="connsiteX18" fmla="*/ 1360714 w 2053566"/>
              <a:gd name="connsiteY18" fmla="*/ 3174 h 1505403"/>
              <a:gd name="connsiteX19" fmla="*/ 0 w 2053566"/>
              <a:gd name="connsiteY19" fmla="*/ 0 h 1505403"/>
              <a:gd name="connsiteX20" fmla="*/ 614898 w 2053566"/>
              <a:gd name="connsiteY20" fmla="*/ 0 h 1505403"/>
              <a:gd name="connsiteX21" fmla="*/ 620486 w 2053566"/>
              <a:gd name="connsiteY21" fmla="*/ 35832 h 1505403"/>
              <a:gd name="connsiteX22" fmla="*/ 685800 w 2053566"/>
              <a:gd name="connsiteY22" fmla="*/ 101146 h 1505403"/>
              <a:gd name="connsiteX23" fmla="*/ 718457 w 2053566"/>
              <a:gd name="connsiteY23" fmla="*/ 122917 h 1505403"/>
              <a:gd name="connsiteX24" fmla="*/ 762000 w 2053566"/>
              <a:gd name="connsiteY24" fmla="*/ 133803 h 1505403"/>
              <a:gd name="connsiteX25" fmla="*/ 794657 w 2053566"/>
              <a:gd name="connsiteY25" fmla="*/ 144689 h 1505403"/>
              <a:gd name="connsiteX26" fmla="*/ 838200 w 2053566"/>
              <a:gd name="connsiteY26" fmla="*/ 155574 h 1505403"/>
              <a:gd name="connsiteX27" fmla="*/ 903514 w 2053566"/>
              <a:gd name="connsiteY27" fmla="*/ 177346 h 1505403"/>
              <a:gd name="connsiteX28" fmla="*/ 968829 w 2053566"/>
              <a:gd name="connsiteY28" fmla="*/ 210003 h 1505403"/>
              <a:gd name="connsiteX29" fmla="*/ 1012371 w 2053566"/>
              <a:gd name="connsiteY29" fmla="*/ 242660 h 1505403"/>
              <a:gd name="connsiteX30" fmla="*/ 1045029 w 2053566"/>
              <a:gd name="connsiteY30" fmla="*/ 253546 h 1505403"/>
              <a:gd name="connsiteX31" fmla="*/ 1077686 w 2053566"/>
              <a:gd name="connsiteY31" fmla="*/ 286203 h 1505403"/>
              <a:gd name="connsiteX32" fmla="*/ 1110343 w 2053566"/>
              <a:gd name="connsiteY32" fmla="*/ 297089 h 1505403"/>
              <a:gd name="connsiteX33" fmla="*/ 1175657 w 2053566"/>
              <a:gd name="connsiteY33" fmla="*/ 340632 h 1505403"/>
              <a:gd name="connsiteX34" fmla="*/ 1208314 w 2053566"/>
              <a:gd name="connsiteY34" fmla="*/ 362403 h 1505403"/>
              <a:gd name="connsiteX35" fmla="*/ 1284514 w 2053566"/>
              <a:gd name="connsiteY35" fmla="*/ 384174 h 1505403"/>
              <a:gd name="connsiteX36" fmla="*/ 1317171 w 2053566"/>
              <a:gd name="connsiteY36" fmla="*/ 405946 h 1505403"/>
              <a:gd name="connsiteX37" fmla="*/ 1382486 w 2053566"/>
              <a:gd name="connsiteY37" fmla="*/ 427717 h 1505403"/>
              <a:gd name="connsiteX38" fmla="*/ 1436914 w 2053566"/>
              <a:gd name="connsiteY38" fmla="*/ 471260 h 1505403"/>
              <a:gd name="connsiteX39" fmla="*/ 1458686 w 2053566"/>
              <a:gd name="connsiteY39" fmla="*/ 493032 h 1505403"/>
              <a:gd name="connsiteX40" fmla="*/ 1524000 w 2053566"/>
              <a:gd name="connsiteY40" fmla="*/ 514803 h 1505403"/>
              <a:gd name="connsiteX41" fmla="*/ 1578429 w 2053566"/>
              <a:gd name="connsiteY41" fmla="*/ 569232 h 1505403"/>
              <a:gd name="connsiteX42" fmla="*/ 1611086 w 2053566"/>
              <a:gd name="connsiteY42" fmla="*/ 601889 h 1505403"/>
              <a:gd name="connsiteX43" fmla="*/ 1687286 w 2053566"/>
              <a:gd name="connsiteY43" fmla="*/ 667203 h 1505403"/>
              <a:gd name="connsiteX44" fmla="*/ 1763486 w 2053566"/>
              <a:gd name="connsiteY44" fmla="*/ 743403 h 1505403"/>
              <a:gd name="connsiteX45" fmla="*/ 1796143 w 2053566"/>
              <a:gd name="connsiteY45" fmla="*/ 776060 h 1505403"/>
              <a:gd name="connsiteX46" fmla="*/ 1817914 w 2053566"/>
              <a:gd name="connsiteY46" fmla="*/ 797832 h 1505403"/>
              <a:gd name="connsiteX47" fmla="*/ 1883229 w 2053566"/>
              <a:gd name="connsiteY47" fmla="*/ 841374 h 1505403"/>
              <a:gd name="connsiteX48" fmla="*/ 1915886 w 2053566"/>
              <a:gd name="connsiteY48" fmla="*/ 863146 h 1505403"/>
              <a:gd name="connsiteX49" fmla="*/ 1948543 w 2053566"/>
              <a:gd name="connsiteY49" fmla="*/ 895803 h 1505403"/>
              <a:gd name="connsiteX50" fmla="*/ 1992086 w 2053566"/>
              <a:gd name="connsiteY50" fmla="*/ 906689 h 1505403"/>
              <a:gd name="connsiteX51" fmla="*/ 2024743 w 2053566"/>
              <a:gd name="connsiteY51" fmla="*/ 917574 h 1505403"/>
              <a:gd name="connsiteX52" fmla="*/ 2053566 w 2053566"/>
              <a:gd name="connsiteY52" fmla="*/ 925251 h 1505403"/>
              <a:gd name="connsiteX53" fmla="*/ 2053566 w 2053566"/>
              <a:gd name="connsiteY53" fmla="*/ 1505403 h 1505403"/>
              <a:gd name="connsiteX54" fmla="*/ 0 w 2053566"/>
              <a:gd name="connsiteY54" fmla="*/ 1505403 h 15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3566" h="1505403">
                <a:moveTo>
                  <a:pt x="1355645" y="0"/>
                </a:moveTo>
                <a:lnTo>
                  <a:pt x="2053566" y="0"/>
                </a:lnTo>
                <a:lnTo>
                  <a:pt x="2053566" y="500084"/>
                </a:lnTo>
                <a:lnTo>
                  <a:pt x="2046514" y="493032"/>
                </a:lnTo>
                <a:cubicBezTo>
                  <a:pt x="2021363" y="461593"/>
                  <a:pt x="2032180" y="461970"/>
                  <a:pt x="2002971" y="438603"/>
                </a:cubicBezTo>
                <a:cubicBezTo>
                  <a:pt x="1992755" y="430430"/>
                  <a:pt x="1980247" y="425346"/>
                  <a:pt x="1970314" y="416832"/>
                </a:cubicBezTo>
                <a:cubicBezTo>
                  <a:pt x="1954729" y="403474"/>
                  <a:pt x="1941285" y="387803"/>
                  <a:pt x="1926771" y="373289"/>
                </a:cubicBezTo>
                <a:cubicBezTo>
                  <a:pt x="1919514" y="366032"/>
                  <a:pt x="1913539" y="357210"/>
                  <a:pt x="1905000" y="351517"/>
                </a:cubicBezTo>
                <a:cubicBezTo>
                  <a:pt x="1883229" y="337003"/>
                  <a:pt x="1864509" y="316248"/>
                  <a:pt x="1839686" y="307974"/>
                </a:cubicBezTo>
                <a:cubicBezTo>
                  <a:pt x="1817914" y="300717"/>
                  <a:pt x="1793466" y="298933"/>
                  <a:pt x="1774371" y="286203"/>
                </a:cubicBezTo>
                <a:cubicBezTo>
                  <a:pt x="1763485" y="278946"/>
                  <a:pt x="1753669" y="269745"/>
                  <a:pt x="1741714" y="264432"/>
                </a:cubicBezTo>
                <a:cubicBezTo>
                  <a:pt x="1720743" y="255111"/>
                  <a:pt x="1676400" y="242660"/>
                  <a:pt x="1676400" y="242660"/>
                </a:cubicBezTo>
                <a:cubicBezTo>
                  <a:pt x="1665514" y="231774"/>
                  <a:pt x="1657109" y="217641"/>
                  <a:pt x="1643743" y="210003"/>
                </a:cubicBezTo>
                <a:cubicBezTo>
                  <a:pt x="1630753" y="202580"/>
                  <a:pt x="1614393" y="203848"/>
                  <a:pt x="1600200" y="199117"/>
                </a:cubicBezTo>
                <a:cubicBezTo>
                  <a:pt x="1592503" y="196551"/>
                  <a:pt x="1582058" y="162831"/>
                  <a:pt x="1578429" y="155574"/>
                </a:cubicBezTo>
                <a:cubicBezTo>
                  <a:pt x="1553029" y="133803"/>
                  <a:pt x="1528745" y="110657"/>
                  <a:pt x="1502229" y="90260"/>
                </a:cubicBezTo>
                <a:cubicBezTo>
                  <a:pt x="1481489" y="74306"/>
                  <a:pt x="1458686" y="61231"/>
                  <a:pt x="1436914" y="46717"/>
                </a:cubicBezTo>
                <a:cubicBezTo>
                  <a:pt x="1426028" y="39460"/>
                  <a:pt x="1415959" y="30797"/>
                  <a:pt x="1404257" y="24946"/>
                </a:cubicBezTo>
                <a:cubicBezTo>
                  <a:pt x="1389743" y="17689"/>
                  <a:pt x="1374803" y="11225"/>
                  <a:pt x="1360714" y="3174"/>
                </a:cubicBezTo>
                <a:close/>
                <a:moveTo>
                  <a:pt x="0" y="0"/>
                </a:moveTo>
                <a:lnTo>
                  <a:pt x="614898" y="0"/>
                </a:lnTo>
                <a:lnTo>
                  <a:pt x="620486" y="35832"/>
                </a:lnTo>
                <a:cubicBezTo>
                  <a:pt x="631645" y="64528"/>
                  <a:pt x="660182" y="84067"/>
                  <a:pt x="685800" y="101146"/>
                </a:cubicBezTo>
                <a:cubicBezTo>
                  <a:pt x="696686" y="108403"/>
                  <a:pt x="706432" y="117763"/>
                  <a:pt x="718457" y="122917"/>
                </a:cubicBezTo>
                <a:cubicBezTo>
                  <a:pt x="732208" y="128810"/>
                  <a:pt x="747615" y="129693"/>
                  <a:pt x="762000" y="133803"/>
                </a:cubicBezTo>
                <a:cubicBezTo>
                  <a:pt x="773033" y="136955"/>
                  <a:pt x="783624" y="141537"/>
                  <a:pt x="794657" y="144689"/>
                </a:cubicBezTo>
                <a:cubicBezTo>
                  <a:pt x="809042" y="148799"/>
                  <a:pt x="823870" y="151275"/>
                  <a:pt x="838200" y="155574"/>
                </a:cubicBezTo>
                <a:cubicBezTo>
                  <a:pt x="860181" y="162168"/>
                  <a:pt x="884419" y="164616"/>
                  <a:pt x="903514" y="177346"/>
                </a:cubicBezTo>
                <a:cubicBezTo>
                  <a:pt x="945719" y="205482"/>
                  <a:pt x="923759" y="194980"/>
                  <a:pt x="968829" y="210003"/>
                </a:cubicBezTo>
                <a:cubicBezTo>
                  <a:pt x="983343" y="220889"/>
                  <a:pt x="996619" y="233659"/>
                  <a:pt x="1012371" y="242660"/>
                </a:cubicBezTo>
                <a:cubicBezTo>
                  <a:pt x="1022334" y="248353"/>
                  <a:pt x="1035481" y="247181"/>
                  <a:pt x="1045029" y="253546"/>
                </a:cubicBezTo>
                <a:cubicBezTo>
                  <a:pt x="1057838" y="262085"/>
                  <a:pt x="1064877" y="277664"/>
                  <a:pt x="1077686" y="286203"/>
                </a:cubicBezTo>
                <a:cubicBezTo>
                  <a:pt x="1087233" y="292568"/>
                  <a:pt x="1100312" y="291516"/>
                  <a:pt x="1110343" y="297089"/>
                </a:cubicBezTo>
                <a:cubicBezTo>
                  <a:pt x="1133216" y="309796"/>
                  <a:pt x="1153886" y="326118"/>
                  <a:pt x="1175657" y="340632"/>
                </a:cubicBezTo>
                <a:cubicBezTo>
                  <a:pt x="1186543" y="347889"/>
                  <a:pt x="1195622" y="359230"/>
                  <a:pt x="1208314" y="362403"/>
                </a:cubicBezTo>
                <a:cubicBezTo>
                  <a:pt x="1262989" y="376072"/>
                  <a:pt x="1237664" y="368558"/>
                  <a:pt x="1284514" y="384174"/>
                </a:cubicBezTo>
                <a:cubicBezTo>
                  <a:pt x="1295400" y="391431"/>
                  <a:pt x="1305216" y="400632"/>
                  <a:pt x="1317171" y="405946"/>
                </a:cubicBezTo>
                <a:cubicBezTo>
                  <a:pt x="1338142" y="415267"/>
                  <a:pt x="1382486" y="427717"/>
                  <a:pt x="1382486" y="427717"/>
                </a:cubicBezTo>
                <a:cubicBezTo>
                  <a:pt x="1435049" y="480282"/>
                  <a:pt x="1368259" y="416336"/>
                  <a:pt x="1436914" y="471260"/>
                </a:cubicBezTo>
                <a:cubicBezTo>
                  <a:pt x="1444928" y="477671"/>
                  <a:pt x="1449506" y="488442"/>
                  <a:pt x="1458686" y="493032"/>
                </a:cubicBezTo>
                <a:cubicBezTo>
                  <a:pt x="1479212" y="503295"/>
                  <a:pt x="1524000" y="514803"/>
                  <a:pt x="1524000" y="514803"/>
                </a:cubicBezTo>
                <a:lnTo>
                  <a:pt x="1578429" y="569232"/>
                </a:lnTo>
                <a:cubicBezTo>
                  <a:pt x="1589315" y="580118"/>
                  <a:pt x="1598277" y="593350"/>
                  <a:pt x="1611086" y="601889"/>
                </a:cubicBezTo>
                <a:cubicBezTo>
                  <a:pt x="1660822" y="635046"/>
                  <a:pt x="1634492" y="614409"/>
                  <a:pt x="1687286" y="667203"/>
                </a:cubicBezTo>
                <a:lnTo>
                  <a:pt x="1763486" y="743403"/>
                </a:lnTo>
                <a:lnTo>
                  <a:pt x="1796143" y="776060"/>
                </a:lnTo>
                <a:cubicBezTo>
                  <a:pt x="1803400" y="783317"/>
                  <a:pt x="1809374" y="792139"/>
                  <a:pt x="1817914" y="797832"/>
                </a:cubicBezTo>
                <a:lnTo>
                  <a:pt x="1883229" y="841374"/>
                </a:lnTo>
                <a:cubicBezTo>
                  <a:pt x="1894115" y="848631"/>
                  <a:pt x="1906635" y="853895"/>
                  <a:pt x="1915886" y="863146"/>
                </a:cubicBezTo>
                <a:cubicBezTo>
                  <a:pt x="1926772" y="874032"/>
                  <a:pt x="1935177" y="888165"/>
                  <a:pt x="1948543" y="895803"/>
                </a:cubicBezTo>
                <a:cubicBezTo>
                  <a:pt x="1961533" y="903226"/>
                  <a:pt x="1977701" y="902579"/>
                  <a:pt x="1992086" y="906689"/>
                </a:cubicBezTo>
                <a:cubicBezTo>
                  <a:pt x="2003119" y="909841"/>
                  <a:pt x="2013673" y="914555"/>
                  <a:pt x="2024743" y="917574"/>
                </a:cubicBezTo>
                <a:lnTo>
                  <a:pt x="2053566" y="925251"/>
                </a:lnTo>
                <a:lnTo>
                  <a:pt x="2053566" y="1505403"/>
                </a:lnTo>
                <a:lnTo>
                  <a:pt x="0" y="1505403"/>
                </a:lnTo>
                <a:close/>
              </a:path>
            </a:pathLst>
          </a:custGeom>
        </p:spPr>
      </p:pic>
      <p:pic>
        <p:nvPicPr>
          <p:cNvPr id="15" name="Picture 14">
            <a:extLst>
              <a:ext uri="{FF2B5EF4-FFF2-40B4-BE49-F238E27FC236}">
                <a16:creationId xmlns:a16="http://schemas.microsoft.com/office/drawing/2014/main" id="{0E6BC652-4BE1-478A-BFA7-47149E82F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4623" r="26442" b="66400"/>
          <a:stretch/>
        </p:blipFill>
        <p:spPr>
          <a:xfrm rot="1800000" flipH="1">
            <a:off x="489857" y="4860000"/>
            <a:ext cx="1806209" cy="876778"/>
          </a:xfrm>
          <a:custGeom>
            <a:avLst/>
            <a:gdLst>
              <a:gd name="connsiteX0" fmla="*/ 527412 w 1806209"/>
              <a:gd name="connsiteY0" fmla="*/ 0 h 876778"/>
              <a:gd name="connsiteX1" fmla="*/ 0 w 1806209"/>
              <a:gd name="connsiteY1" fmla="*/ 0 h 876778"/>
              <a:gd name="connsiteX2" fmla="*/ 0 w 1806209"/>
              <a:gd name="connsiteY2" fmla="*/ 255471 h 876778"/>
              <a:gd name="connsiteX3" fmla="*/ 10065 w 1806209"/>
              <a:gd name="connsiteY3" fmla="*/ 245407 h 876778"/>
              <a:gd name="connsiteX4" fmla="*/ 20951 w 1806209"/>
              <a:gd name="connsiteY4" fmla="*/ 234521 h 876778"/>
              <a:gd name="connsiteX5" fmla="*/ 53608 w 1806209"/>
              <a:gd name="connsiteY5" fmla="*/ 223635 h 876778"/>
              <a:gd name="connsiteX6" fmla="*/ 118922 w 1806209"/>
              <a:gd name="connsiteY6" fmla="*/ 190978 h 876778"/>
              <a:gd name="connsiteX7" fmla="*/ 206008 w 1806209"/>
              <a:gd name="connsiteY7" fmla="*/ 147435 h 876778"/>
              <a:gd name="connsiteX8" fmla="*/ 238665 w 1806209"/>
              <a:gd name="connsiteY8" fmla="*/ 125664 h 876778"/>
              <a:gd name="connsiteX9" fmla="*/ 260436 w 1806209"/>
              <a:gd name="connsiteY9" fmla="*/ 103892 h 876778"/>
              <a:gd name="connsiteX10" fmla="*/ 303979 w 1806209"/>
              <a:gd name="connsiteY10" fmla="*/ 93007 h 876778"/>
              <a:gd name="connsiteX11" fmla="*/ 336636 w 1806209"/>
              <a:gd name="connsiteY11" fmla="*/ 82121 h 876778"/>
              <a:gd name="connsiteX12" fmla="*/ 358408 w 1806209"/>
              <a:gd name="connsiteY12" fmla="*/ 60350 h 876778"/>
              <a:gd name="connsiteX13" fmla="*/ 412836 w 1806209"/>
              <a:gd name="connsiteY13" fmla="*/ 49464 h 876778"/>
              <a:gd name="connsiteX14" fmla="*/ 478151 w 1806209"/>
              <a:gd name="connsiteY14" fmla="*/ 27692 h 876778"/>
              <a:gd name="connsiteX15" fmla="*/ 510808 w 1806209"/>
              <a:gd name="connsiteY15" fmla="*/ 16807 h 876778"/>
              <a:gd name="connsiteX16" fmla="*/ 1806209 w 1806209"/>
              <a:gd name="connsiteY16" fmla="*/ 0 h 876778"/>
              <a:gd name="connsiteX17" fmla="*/ 708134 w 1806209"/>
              <a:gd name="connsiteY17" fmla="*/ 0 h 876778"/>
              <a:gd name="connsiteX18" fmla="*/ 709028 w 1806209"/>
              <a:gd name="connsiteY18" fmla="*/ 1950 h 876778"/>
              <a:gd name="connsiteX19" fmla="*/ 641436 w 1806209"/>
              <a:gd name="connsiteY19" fmla="*/ 71235 h 876778"/>
              <a:gd name="connsiteX20" fmla="*/ 576122 w 1806209"/>
              <a:gd name="connsiteY20" fmla="*/ 114778 h 876778"/>
              <a:gd name="connsiteX21" fmla="*/ 543465 w 1806209"/>
              <a:gd name="connsiteY21" fmla="*/ 125664 h 876778"/>
              <a:gd name="connsiteX22" fmla="*/ 510808 w 1806209"/>
              <a:gd name="connsiteY22" fmla="*/ 147435 h 876778"/>
              <a:gd name="connsiteX23" fmla="*/ 314865 w 1806209"/>
              <a:gd name="connsiteY23" fmla="*/ 169207 h 876778"/>
              <a:gd name="connsiteX24" fmla="*/ 260436 w 1806209"/>
              <a:gd name="connsiteY24" fmla="*/ 212750 h 876778"/>
              <a:gd name="connsiteX25" fmla="*/ 195122 w 1806209"/>
              <a:gd name="connsiteY25" fmla="*/ 256292 h 876778"/>
              <a:gd name="connsiteX26" fmla="*/ 140694 w 1806209"/>
              <a:gd name="connsiteY26" fmla="*/ 321607 h 876778"/>
              <a:gd name="connsiteX27" fmla="*/ 86265 w 1806209"/>
              <a:gd name="connsiteY27" fmla="*/ 376035 h 876778"/>
              <a:gd name="connsiteX28" fmla="*/ 42722 w 1806209"/>
              <a:gd name="connsiteY28" fmla="*/ 430464 h 876778"/>
              <a:gd name="connsiteX29" fmla="*/ 2368 w 1806209"/>
              <a:gd name="connsiteY29" fmla="*/ 445198 h 876778"/>
              <a:gd name="connsiteX30" fmla="*/ 0 w 1806209"/>
              <a:gd name="connsiteY30" fmla="*/ 445880 h 876778"/>
              <a:gd name="connsiteX31" fmla="*/ 0 w 1806209"/>
              <a:gd name="connsiteY31" fmla="*/ 876778 h 876778"/>
              <a:gd name="connsiteX32" fmla="*/ 1806209 w 1806209"/>
              <a:gd name="connsiteY32" fmla="*/ 876778 h 8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6209" h="876778">
                <a:moveTo>
                  <a:pt x="527412" y="0"/>
                </a:moveTo>
                <a:lnTo>
                  <a:pt x="0" y="0"/>
                </a:lnTo>
                <a:lnTo>
                  <a:pt x="0" y="255471"/>
                </a:lnTo>
                <a:lnTo>
                  <a:pt x="10065" y="245407"/>
                </a:lnTo>
                <a:cubicBezTo>
                  <a:pt x="13308" y="241284"/>
                  <a:pt x="16551" y="237161"/>
                  <a:pt x="20951" y="234521"/>
                </a:cubicBezTo>
                <a:cubicBezTo>
                  <a:pt x="30790" y="228617"/>
                  <a:pt x="43345" y="228767"/>
                  <a:pt x="53608" y="223635"/>
                </a:cubicBezTo>
                <a:cubicBezTo>
                  <a:pt x="138017" y="181431"/>
                  <a:pt x="36838" y="218340"/>
                  <a:pt x="118922" y="190978"/>
                </a:cubicBezTo>
                <a:cubicBezTo>
                  <a:pt x="156922" y="152980"/>
                  <a:pt x="130958" y="172453"/>
                  <a:pt x="206008" y="147435"/>
                </a:cubicBezTo>
                <a:cubicBezTo>
                  <a:pt x="216894" y="140178"/>
                  <a:pt x="228449" y="133837"/>
                  <a:pt x="238665" y="125664"/>
                </a:cubicBezTo>
                <a:cubicBezTo>
                  <a:pt x="246679" y="119253"/>
                  <a:pt x="251256" y="108482"/>
                  <a:pt x="260436" y="103892"/>
                </a:cubicBezTo>
                <a:cubicBezTo>
                  <a:pt x="273817" y="97201"/>
                  <a:pt x="289594" y="97117"/>
                  <a:pt x="303979" y="93007"/>
                </a:cubicBezTo>
                <a:cubicBezTo>
                  <a:pt x="315012" y="89855"/>
                  <a:pt x="325750" y="85750"/>
                  <a:pt x="336636" y="82121"/>
                </a:cubicBezTo>
                <a:cubicBezTo>
                  <a:pt x="343893" y="74864"/>
                  <a:pt x="348975" y="64393"/>
                  <a:pt x="358408" y="60350"/>
                </a:cubicBezTo>
                <a:cubicBezTo>
                  <a:pt x="375414" y="53062"/>
                  <a:pt x="394986" y="54332"/>
                  <a:pt x="412836" y="49464"/>
                </a:cubicBezTo>
                <a:cubicBezTo>
                  <a:pt x="434977" y="43425"/>
                  <a:pt x="456379" y="34949"/>
                  <a:pt x="478151" y="27692"/>
                </a:cubicBezTo>
                <a:lnTo>
                  <a:pt x="510808" y="16807"/>
                </a:lnTo>
                <a:close/>
                <a:moveTo>
                  <a:pt x="1806209" y="0"/>
                </a:moveTo>
                <a:lnTo>
                  <a:pt x="708134" y="0"/>
                </a:lnTo>
                <a:lnTo>
                  <a:pt x="709028" y="1950"/>
                </a:lnTo>
                <a:cubicBezTo>
                  <a:pt x="728907" y="60380"/>
                  <a:pt x="677113" y="62316"/>
                  <a:pt x="641436" y="71235"/>
                </a:cubicBezTo>
                <a:cubicBezTo>
                  <a:pt x="619665" y="85749"/>
                  <a:pt x="600945" y="106503"/>
                  <a:pt x="576122" y="114778"/>
                </a:cubicBezTo>
                <a:cubicBezTo>
                  <a:pt x="565236" y="118407"/>
                  <a:pt x="553728" y="120532"/>
                  <a:pt x="543465" y="125664"/>
                </a:cubicBezTo>
                <a:cubicBezTo>
                  <a:pt x="531763" y="131515"/>
                  <a:pt x="523220" y="143298"/>
                  <a:pt x="510808" y="147435"/>
                </a:cubicBezTo>
                <a:cubicBezTo>
                  <a:pt x="474669" y="159481"/>
                  <a:pt x="324413" y="168411"/>
                  <a:pt x="314865" y="169207"/>
                </a:cubicBezTo>
                <a:cubicBezTo>
                  <a:pt x="241324" y="193719"/>
                  <a:pt x="321038" y="159724"/>
                  <a:pt x="260436" y="212750"/>
                </a:cubicBezTo>
                <a:cubicBezTo>
                  <a:pt x="240744" y="229980"/>
                  <a:pt x="195122" y="256292"/>
                  <a:pt x="195122" y="256292"/>
                </a:cubicBezTo>
                <a:cubicBezTo>
                  <a:pt x="141076" y="337364"/>
                  <a:pt x="210531" y="237803"/>
                  <a:pt x="140694" y="321607"/>
                </a:cubicBezTo>
                <a:cubicBezTo>
                  <a:pt x="95337" y="376034"/>
                  <a:pt x="146135" y="336122"/>
                  <a:pt x="86265" y="376035"/>
                </a:cubicBezTo>
                <a:cubicBezTo>
                  <a:pt x="78573" y="387573"/>
                  <a:pt x="58234" y="422708"/>
                  <a:pt x="42722" y="430464"/>
                </a:cubicBezTo>
                <a:cubicBezTo>
                  <a:pt x="32459" y="435596"/>
                  <a:pt x="16131" y="441039"/>
                  <a:pt x="2368" y="445198"/>
                </a:cubicBezTo>
                <a:lnTo>
                  <a:pt x="0" y="445880"/>
                </a:lnTo>
                <a:lnTo>
                  <a:pt x="0" y="876778"/>
                </a:lnTo>
                <a:lnTo>
                  <a:pt x="1806209" y="876778"/>
                </a:lnTo>
                <a:close/>
              </a:path>
            </a:pathLst>
          </a:custGeom>
        </p:spPr>
      </p:pic>
      <p:sp>
        <p:nvSpPr>
          <p:cNvPr id="17" name="Freeform: Shape 16">
            <a:extLst>
              <a:ext uri="{FF2B5EF4-FFF2-40B4-BE49-F238E27FC236}">
                <a16:creationId xmlns:a16="http://schemas.microsoft.com/office/drawing/2014/main" id="{57E6F9A8-1B4B-4FEF-942A-15CA97E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6837"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A7BCB9-A0C0-2B72-A114-3585C3532BF4}"/>
              </a:ext>
            </a:extLst>
          </p:cNvPr>
          <p:cNvSpPr txBox="1"/>
          <p:nvPr/>
        </p:nvSpPr>
        <p:spPr>
          <a:xfrm>
            <a:off x="4392900" y="2688336"/>
            <a:ext cx="6767224" cy="3182239"/>
          </a:xfrm>
          <a:prstGeom prst="rect">
            <a:avLst/>
          </a:prstGeom>
        </p:spPr>
        <p:txBody>
          <a:bodyPr vert="horz" lIns="91440" tIns="45720" rIns="91440" bIns="45720" rtlCol="0" anchor="t">
            <a:normAutofit/>
          </a:bodyPr>
          <a:lstStyle/>
          <a:p>
            <a:pPr algn="r">
              <a:spcBef>
                <a:spcPct val="0"/>
              </a:spcBef>
              <a:spcAft>
                <a:spcPts val="600"/>
              </a:spcAft>
            </a:pPr>
            <a:r>
              <a:rPr lang="en-US" sz="6600" cap="all">
                <a:ln w="3175" cmpd="sng">
                  <a:noFill/>
                </a:ln>
                <a:latin typeface="+mj-lt"/>
                <a:ea typeface="+mj-ea"/>
                <a:cs typeface="+mj-cs"/>
              </a:rPr>
              <a:t>Β’ ΜΕΡΟΣ: ΑΣΚΗΣΕΙΣ-ΘΕΜΑΤΑ</a:t>
            </a:r>
          </a:p>
        </p:txBody>
      </p:sp>
    </p:spTree>
    <p:extLst>
      <p:ext uri="{BB962C8B-B14F-4D97-AF65-F5344CB8AC3E}">
        <p14:creationId xmlns:p14="http://schemas.microsoft.com/office/powerpoint/2010/main" val="160976011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1303F-D1A5-9CE6-BE02-148B3DA99AE7}"/>
              </a:ext>
            </a:extLst>
          </p:cNvPr>
          <p:cNvSpPr txBox="1"/>
          <p:nvPr/>
        </p:nvSpPr>
        <p:spPr>
          <a:xfrm>
            <a:off x="3538847" y="332509"/>
            <a:ext cx="2116028" cy="369332"/>
          </a:xfrm>
          <a:prstGeom prst="rect">
            <a:avLst/>
          </a:prstGeom>
          <a:noFill/>
        </p:spPr>
        <p:txBody>
          <a:bodyPr wrap="none" rtlCol="0">
            <a:spAutoFit/>
          </a:bodyPr>
          <a:lstStyle/>
          <a:p>
            <a:r>
              <a:rPr lang="en-US" dirty="0"/>
              <a:t>1</a:t>
            </a:r>
            <a:r>
              <a:rPr lang="el-GR" dirty="0"/>
              <a:t>) ΑΣΚΗΣΕΙΣ ΒΙΒΛΙΟΥ</a:t>
            </a:r>
          </a:p>
        </p:txBody>
      </p:sp>
      <p:sp>
        <p:nvSpPr>
          <p:cNvPr id="3" name="TextBox 2">
            <a:extLst>
              <a:ext uri="{FF2B5EF4-FFF2-40B4-BE49-F238E27FC236}">
                <a16:creationId xmlns:a16="http://schemas.microsoft.com/office/drawing/2014/main" id="{A28C0F97-2CEC-165E-4437-49A18724FBB6}"/>
              </a:ext>
            </a:extLst>
          </p:cNvPr>
          <p:cNvSpPr txBox="1"/>
          <p:nvPr/>
        </p:nvSpPr>
        <p:spPr>
          <a:xfrm>
            <a:off x="415636" y="1056904"/>
            <a:ext cx="1276311" cy="369332"/>
          </a:xfrm>
          <a:prstGeom prst="rect">
            <a:avLst/>
          </a:prstGeom>
          <a:noFill/>
        </p:spPr>
        <p:txBody>
          <a:bodyPr wrap="none" rtlCol="0">
            <a:spAutoFit/>
          </a:bodyPr>
          <a:lstStyle/>
          <a:p>
            <a:r>
              <a:rPr lang="el-GR" dirty="0"/>
              <a:t>ΑΣΚΗΣΗ 1</a:t>
            </a:r>
            <a:r>
              <a:rPr lang="en-US" dirty="0"/>
              <a:t> : </a:t>
            </a:r>
            <a:endParaRPr lang="el-GR" dirty="0"/>
          </a:p>
        </p:txBody>
      </p:sp>
      <p:pic>
        <p:nvPicPr>
          <p:cNvPr id="5" name="Εικόνα 4" descr="Εικόνα που περιέχει κείμενο, γραμματοσειρά, έγγραφο, χαρτί&#10;&#10;Περιγραφή που δημιουργήθηκε αυτόματα">
            <a:extLst>
              <a:ext uri="{FF2B5EF4-FFF2-40B4-BE49-F238E27FC236}">
                <a16:creationId xmlns:a16="http://schemas.microsoft.com/office/drawing/2014/main" id="{6DA54909-65CD-F9DC-6EFD-368E314E9872}"/>
              </a:ext>
            </a:extLst>
          </p:cNvPr>
          <p:cNvPicPr>
            <a:picLocks noChangeAspect="1"/>
          </p:cNvPicPr>
          <p:nvPr/>
        </p:nvPicPr>
        <p:blipFill>
          <a:blip r:embed="rId2"/>
          <a:stretch>
            <a:fillRect/>
          </a:stretch>
        </p:blipFill>
        <p:spPr>
          <a:xfrm>
            <a:off x="1738993" y="713716"/>
            <a:ext cx="9847366" cy="142504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477BBF-2BF8-10B5-632A-DE089BA9A565}"/>
                  </a:ext>
                </a:extLst>
              </p:cNvPr>
              <p:cNvSpPr txBox="1"/>
              <p:nvPr/>
            </p:nvSpPr>
            <p:spPr>
              <a:xfrm>
                <a:off x="296883" y="2565070"/>
                <a:ext cx="11113235" cy="1100686"/>
              </a:xfrm>
              <a:prstGeom prst="rect">
                <a:avLst/>
              </a:prstGeom>
              <a:noFill/>
            </p:spPr>
            <p:txBody>
              <a:bodyPr wrap="none" rtlCol="0">
                <a:spAutoFit/>
              </a:bodyPr>
              <a:lstStyle/>
              <a:p>
                <a:pPr marL="285750" indent="-285750">
                  <a:buFont typeface="Arial" panose="020B0604020202020204" pitchFamily="34" charset="0"/>
                  <a:buChar char="•"/>
                </a:pPr>
                <a:r>
                  <a:rPr lang="el-GR" dirty="0"/>
                  <a:t>ΔΕΔΟΜΕΝΑ</a:t>
                </a:r>
                <a:r>
                  <a:rPr lang="en-US" dirty="0"/>
                  <a:t>: u=110km/h, </a:t>
                </a:r>
                <a:r>
                  <a:rPr lang="el-GR" dirty="0"/>
                  <a:t>Στο </a:t>
                </a:r>
                <a:r>
                  <a:rPr lang="en-US" dirty="0"/>
                  <a:t>SI </a:t>
                </a:r>
                <a:r>
                  <a:rPr lang="el-GR" dirty="0"/>
                  <a:t>πρέπει να μετατρέψουμε τα </a:t>
                </a:r>
                <a:r>
                  <a:rPr lang="en-US" dirty="0"/>
                  <a:t>km/h </a:t>
                </a:r>
                <a:r>
                  <a:rPr lang="el-GR" dirty="0"/>
                  <a:t>σε </a:t>
                </a:r>
                <a:r>
                  <a:rPr lang="en-US" dirty="0"/>
                  <a:t>m/s, </a:t>
                </a:r>
                <a:r>
                  <a:rPr lang="el-GR" dirty="0"/>
                  <a:t>Το </a:t>
                </a:r>
                <a:r>
                  <a:rPr lang="en-US" dirty="0"/>
                  <a:t>1km </a:t>
                </a:r>
                <a:r>
                  <a:rPr lang="el-GR" dirty="0" err="1"/>
                  <a:t>γνωρ</a:t>
                </a:r>
                <a:r>
                  <a:rPr lang="en-US" dirty="0" err="1"/>
                  <a:t>ί</a:t>
                </a:r>
                <a:r>
                  <a:rPr lang="el-GR" dirty="0" err="1"/>
                  <a:t>ζουμε</a:t>
                </a:r>
                <a:r>
                  <a:rPr lang="el-GR" dirty="0"/>
                  <a:t> ότι αντιστοιχεί σε </a:t>
                </a:r>
              </a:p>
              <a:p>
                <a14:m>
                  <m:oMath xmlns:m="http://schemas.openxmlformats.org/officeDocument/2006/math">
                    <m:sSup>
                      <m:sSupPr>
                        <m:ctrlPr>
                          <a:rPr lang="el-GR" i="1" smtClean="0">
                            <a:latin typeface="Cambria Math" panose="02040503050406030204" pitchFamily="18" charset="0"/>
                          </a:rPr>
                        </m:ctrlPr>
                      </m:sSupPr>
                      <m:e>
                        <m:r>
                          <a:rPr lang="el-GR" b="0" i="1" smtClean="0">
                            <a:latin typeface="Cambria Math" panose="02040503050406030204" pitchFamily="18" charset="0"/>
                          </a:rPr>
                          <m:t>10</m:t>
                        </m:r>
                      </m:e>
                      <m:sup>
                        <m:r>
                          <a:rPr lang="en-US" b="0" i="1" smtClean="0">
                            <a:latin typeface="Cambria Math" panose="02040503050406030204" pitchFamily="18" charset="0"/>
                          </a:rPr>
                          <m:t>3</m:t>
                        </m:r>
                      </m:sup>
                    </m:sSup>
                  </m:oMath>
                </a14:m>
                <a:r>
                  <a:rPr lang="en-US" dirty="0"/>
                  <a:t>m., </a:t>
                </a:r>
                <a:r>
                  <a:rPr lang="el-GR" dirty="0"/>
                  <a:t>Η ώρα περιλαμβάνει 60 m</a:t>
                </a:r>
                <a:r>
                  <a:rPr lang="en-US" dirty="0"/>
                  <a:t>in, </a:t>
                </a:r>
                <a:r>
                  <a:rPr lang="el-GR" dirty="0"/>
                  <a:t>και το κάθε λεπτό περιλαμβάνει 60</a:t>
                </a:r>
                <a:r>
                  <a:rPr lang="en-US" dirty="0"/>
                  <a:t>s.</a:t>
                </a:r>
              </a:p>
              <a:p>
                <a:pPr marL="285750" indent="-285750">
                  <a:buFont typeface="Arial" panose="020B0604020202020204" pitchFamily="34" charset="0"/>
                  <a:buChar char="•"/>
                </a:pPr>
                <a:r>
                  <a:rPr lang="el-GR" dirty="0"/>
                  <a:t>ΛΥΣΗ</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110</m:t>
                        </m:r>
                        <m:r>
                          <a:rPr lang="en-US" b="0" i="1" smtClean="0">
                            <a:latin typeface="Cambria Math" panose="02040503050406030204" pitchFamily="18" charset="0"/>
                          </a:rPr>
                          <m:t>𝑘𝑚</m:t>
                        </m:r>
                      </m:num>
                      <m:den>
                        <m:r>
                          <a:rPr lang="en-US" b="0" i="1" smtClean="0">
                            <a:latin typeface="Cambria Math" panose="02040503050406030204" pitchFamily="18" charset="0"/>
                          </a:rPr>
                          <m:t>h</m:t>
                        </m:r>
                      </m:den>
                    </m:f>
                  </m:oMath>
                </a14:m>
                <a:r>
                  <a:rPr lang="en-US" dirty="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110∗</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10</m:t>
                            </m:r>
                          </m:e>
                          <m:sup>
                            <m:r>
                              <a:rPr lang="en-US" b="0" i="1" dirty="0" smtClean="0">
                                <a:latin typeface="Cambria Math" panose="02040503050406030204" pitchFamily="18" charset="0"/>
                              </a:rPr>
                              <m:t>3</m:t>
                            </m:r>
                          </m:sup>
                        </m:sSup>
                        <m:r>
                          <a:rPr lang="en-US" b="0" i="1" dirty="0" smtClean="0">
                            <a:latin typeface="Cambria Math" panose="02040503050406030204" pitchFamily="18" charset="0"/>
                          </a:rPr>
                          <m:t>𝑚</m:t>
                        </m:r>
                      </m:num>
                      <m:den>
                        <m:r>
                          <a:rPr lang="en-US" b="0" i="1" dirty="0" smtClean="0">
                            <a:latin typeface="Cambria Math" panose="02040503050406030204" pitchFamily="18" charset="0"/>
                          </a:rPr>
                          <m:t>60∗60</m:t>
                        </m:r>
                        <m:r>
                          <a:rPr lang="en-US" b="0" i="1" dirty="0" smtClean="0">
                            <a:latin typeface="Cambria Math" panose="02040503050406030204" pitchFamily="18" charset="0"/>
                          </a:rPr>
                          <m:t>𝑠</m:t>
                        </m:r>
                      </m:den>
                    </m:f>
                  </m:oMath>
                </a14:m>
                <a:r>
                  <a:rPr lang="en-US" dirty="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110000</m:t>
                        </m:r>
                      </m:num>
                      <m:den>
                        <m:r>
                          <a:rPr lang="en-US" b="0" i="1" dirty="0" smtClean="0">
                            <a:latin typeface="Cambria Math" panose="02040503050406030204" pitchFamily="18" charset="0"/>
                          </a:rPr>
                          <m:t>3600</m:t>
                        </m:r>
                      </m:den>
                    </m:f>
                  </m:oMath>
                </a14:m>
                <a:r>
                  <a:rPr lang="en-US" dirty="0"/>
                  <a:t>m/s=30,56m/s</a:t>
                </a:r>
                <a:endParaRPr lang="el-GR" dirty="0"/>
              </a:p>
            </p:txBody>
          </p:sp>
        </mc:Choice>
        <mc:Fallback xmlns="">
          <p:sp>
            <p:nvSpPr>
              <p:cNvPr id="6" name="TextBox 5">
                <a:extLst>
                  <a:ext uri="{FF2B5EF4-FFF2-40B4-BE49-F238E27FC236}">
                    <a16:creationId xmlns:a16="http://schemas.microsoft.com/office/drawing/2014/main" id="{93477BBF-2BF8-10B5-632A-DE089BA9A565}"/>
                  </a:ext>
                </a:extLst>
              </p:cNvPr>
              <p:cNvSpPr txBox="1">
                <a:spLocks noRot="1" noChangeAspect="1" noMove="1" noResize="1" noEditPoints="1" noAdjustHandles="1" noChangeArrowheads="1" noChangeShapeType="1" noTextEdit="1"/>
              </p:cNvSpPr>
              <p:nvPr/>
            </p:nvSpPr>
            <p:spPr>
              <a:xfrm>
                <a:off x="296883" y="2565070"/>
                <a:ext cx="11113235" cy="1100686"/>
              </a:xfrm>
              <a:prstGeom prst="rect">
                <a:avLst/>
              </a:prstGeom>
              <a:blipFill>
                <a:blip r:embed="rId3"/>
                <a:stretch>
                  <a:fillRect l="-342" t="-3448" b="-1149"/>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861457BF-2225-B874-D093-56E390849789}"/>
              </a:ext>
            </a:extLst>
          </p:cNvPr>
          <p:cNvSpPr txBox="1"/>
          <p:nvPr/>
        </p:nvSpPr>
        <p:spPr>
          <a:xfrm>
            <a:off x="69946" y="1626321"/>
            <a:ext cx="1669047" cy="369332"/>
          </a:xfrm>
          <a:prstGeom prst="rect">
            <a:avLst/>
          </a:prstGeom>
          <a:noFill/>
        </p:spPr>
        <p:txBody>
          <a:bodyPr wrap="none" rtlCol="0">
            <a:spAutoFit/>
          </a:bodyPr>
          <a:lstStyle/>
          <a:p>
            <a:r>
              <a:rPr lang="el-GR" dirty="0"/>
              <a:t>(Σελ. 7, π.χ. 1.1)</a:t>
            </a:r>
          </a:p>
        </p:txBody>
      </p:sp>
    </p:spTree>
    <p:extLst>
      <p:ext uri="{BB962C8B-B14F-4D97-AF65-F5344CB8AC3E}">
        <p14:creationId xmlns:p14="http://schemas.microsoft.com/office/powerpoint/2010/main" val="66737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6ECEAE-0D34-9EDD-11D2-16AA75E07CD6}"/>
              </a:ext>
            </a:extLst>
          </p:cNvPr>
          <p:cNvSpPr txBox="1"/>
          <p:nvPr/>
        </p:nvSpPr>
        <p:spPr>
          <a:xfrm>
            <a:off x="783771" y="475013"/>
            <a:ext cx="1223412" cy="369332"/>
          </a:xfrm>
          <a:prstGeom prst="rect">
            <a:avLst/>
          </a:prstGeom>
          <a:noFill/>
        </p:spPr>
        <p:txBody>
          <a:bodyPr wrap="none" rtlCol="0">
            <a:spAutoFit/>
          </a:bodyPr>
          <a:lstStyle/>
          <a:p>
            <a:r>
              <a:rPr lang="el-GR"/>
              <a:t>ΑΣΚΗΣΗ 2</a:t>
            </a:r>
            <a:r>
              <a:rPr lang="en-US"/>
              <a:t>: </a:t>
            </a:r>
            <a:endParaRPr lang="el-GR" dirty="0"/>
          </a:p>
        </p:txBody>
      </p:sp>
      <p:pic>
        <p:nvPicPr>
          <p:cNvPr id="4" name="Εικόνα 3" descr="Εικόνα που περιέχει κείμενο, γραμματοσειρά, χαρτί, χακί&#10;&#10;Περιγραφή που δημιουργήθηκε αυτόματα">
            <a:extLst>
              <a:ext uri="{FF2B5EF4-FFF2-40B4-BE49-F238E27FC236}">
                <a16:creationId xmlns:a16="http://schemas.microsoft.com/office/drawing/2014/main" id="{E4DB1C93-6B86-AA14-E7AA-4DF2B25E4BAA}"/>
              </a:ext>
            </a:extLst>
          </p:cNvPr>
          <p:cNvPicPr>
            <a:picLocks noChangeAspect="1"/>
          </p:cNvPicPr>
          <p:nvPr/>
        </p:nvPicPr>
        <p:blipFill>
          <a:blip r:embed="rId2"/>
          <a:stretch>
            <a:fillRect/>
          </a:stretch>
        </p:blipFill>
        <p:spPr>
          <a:xfrm>
            <a:off x="2007182" y="238175"/>
            <a:ext cx="9822867" cy="121234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1DC1F3-DAA9-1F98-B9BB-3B82A057EE51}"/>
                  </a:ext>
                </a:extLst>
              </p:cNvPr>
              <p:cNvSpPr txBox="1"/>
              <p:nvPr/>
            </p:nvSpPr>
            <p:spPr>
              <a:xfrm>
                <a:off x="320634" y="1923803"/>
                <a:ext cx="9269397" cy="691215"/>
              </a:xfrm>
              <a:prstGeom prst="rect">
                <a:avLst/>
              </a:prstGeom>
              <a:noFill/>
            </p:spPr>
            <p:txBody>
              <a:bodyPr wrap="none" rtlCol="0">
                <a:spAutoFit/>
              </a:bodyPr>
              <a:lstStyle/>
              <a:p>
                <a:pPr marL="285750" indent="-285750">
                  <a:buFont typeface="Arial" panose="020B0604020202020204" pitchFamily="34" charset="0"/>
                  <a:buChar char="•"/>
                </a:pPr>
                <a:r>
                  <a:rPr lang="el-GR" dirty="0"/>
                  <a:t>ΔΕΔΟΜΕΝΑ</a:t>
                </a:r>
                <a:r>
                  <a:rPr lang="en-US" dirty="0"/>
                  <a:t>: d(H)=0,212nm, 1nm=</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oMath>
                </a14:m>
                <a:r>
                  <a:rPr lang="en-US" dirty="0"/>
                  <a:t>m, 1</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r>
                          <a:rPr lang="en-US" b="0" i="1" smtClean="0">
                            <a:latin typeface="Cambria Math" panose="02040503050406030204" pitchFamily="18" charset="0"/>
                          </a:rPr>
                          <m:t>=</m:t>
                        </m:r>
                      </m:e>
                    </m:acc>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−10</m:t>
                        </m:r>
                      </m:sup>
                    </m:sSup>
                  </m:oMath>
                </a14:m>
                <a:r>
                  <a:rPr lang="en-US" dirty="0"/>
                  <a:t>m</a:t>
                </a:r>
              </a:p>
              <a:p>
                <a:pPr marL="285750" indent="-285750">
                  <a:buFont typeface="Arial" panose="020B0604020202020204" pitchFamily="34" charset="0"/>
                  <a:buChar char="•"/>
                </a:pPr>
                <a:r>
                  <a:rPr lang="el-GR" dirty="0"/>
                  <a:t>ΛΥΣΗ</a:t>
                </a:r>
                <a:r>
                  <a:rPr lang="en-US" dirty="0"/>
                  <a:t>: d(H)=0,212*</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oMath>
                </a14:m>
                <a:r>
                  <a:rPr lang="en-US" dirty="0"/>
                  <a:t>m (</a:t>
                </a:r>
                <a:r>
                  <a:rPr lang="el-GR" dirty="0"/>
                  <a:t>με απλή μέθοδο των τριών) ΚΑΙ </a:t>
                </a:r>
                <a:r>
                  <a:rPr lang="en-US" dirty="0"/>
                  <a:t>d(H)=2,12*</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−10</m:t>
                        </m:r>
                      </m:sup>
                    </m:sSup>
                    <m:r>
                      <m:rPr>
                        <m:sty m:val="p"/>
                      </m:rPr>
                      <a:rPr lang="en-US" b="0" i="0" smtClean="0">
                        <a:latin typeface="Cambria Math" panose="02040503050406030204" pitchFamily="18" charset="0"/>
                      </a:rPr>
                      <m:t>m</m:t>
                    </m:r>
                  </m:oMath>
                </a14:m>
                <a:r>
                  <a:rPr lang="en-US" dirty="0"/>
                  <a:t> </a:t>
                </a:r>
                <a:r>
                  <a:rPr lang="en-US" dirty="0" err="1"/>
                  <a:t>ή</a:t>
                </a:r>
                <a:r>
                  <a:rPr lang="el-GR" dirty="0"/>
                  <a:t> </a:t>
                </a:r>
                <a:r>
                  <a:rPr lang="en-US" dirty="0"/>
                  <a:t>d(H)=2,12</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oMath>
                </a14:m>
                <a:endParaRPr lang="el-GR" dirty="0"/>
              </a:p>
            </p:txBody>
          </p:sp>
        </mc:Choice>
        <mc:Fallback xmlns="">
          <p:sp>
            <p:nvSpPr>
              <p:cNvPr id="5" name="TextBox 4">
                <a:extLst>
                  <a:ext uri="{FF2B5EF4-FFF2-40B4-BE49-F238E27FC236}">
                    <a16:creationId xmlns:a16="http://schemas.microsoft.com/office/drawing/2014/main" id="{5B1DC1F3-DAA9-1F98-B9BB-3B82A057EE51}"/>
                  </a:ext>
                </a:extLst>
              </p:cNvPr>
              <p:cNvSpPr txBox="1">
                <a:spLocks noRot="1" noChangeAspect="1" noMove="1" noResize="1" noEditPoints="1" noAdjustHandles="1" noChangeArrowheads="1" noChangeShapeType="1" noTextEdit="1"/>
              </p:cNvSpPr>
              <p:nvPr/>
            </p:nvSpPr>
            <p:spPr>
              <a:xfrm>
                <a:off x="320634" y="1923803"/>
                <a:ext cx="9269397" cy="691215"/>
              </a:xfrm>
              <a:prstGeom prst="rect">
                <a:avLst/>
              </a:prstGeom>
              <a:blipFill>
                <a:blip r:embed="rId3"/>
                <a:stretch>
                  <a:fillRect l="-410" t="-1818" b="-10909"/>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E16912D0-C67A-831F-9BBA-62988BDCCC32}"/>
              </a:ext>
            </a:extLst>
          </p:cNvPr>
          <p:cNvSpPr txBox="1"/>
          <p:nvPr/>
        </p:nvSpPr>
        <p:spPr>
          <a:xfrm>
            <a:off x="157655" y="1008993"/>
            <a:ext cx="1669047" cy="369332"/>
          </a:xfrm>
          <a:prstGeom prst="rect">
            <a:avLst/>
          </a:prstGeom>
          <a:noFill/>
        </p:spPr>
        <p:txBody>
          <a:bodyPr wrap="none" rtlCol="0">
            <a:spAutoFit/>
          </a:bodyPr>
          <a:lstStyle/>
          <a:p>
            <a:r>
              <a:rPr lang="en-US" dirty="0"/>
              <a:t>(</a:t>
            </a:r>
            <a:r>
              <a:rPr lang="el-GR" dirty="0"/>
              <a:t>Σελ. 7, π.χ. 1.</a:t>
            </a:r>
            <a:r>
              <a:rPr lang="en-US" dirty="0"/>
              <a:t>2)</a:t>
            </a:r>
            <a:endParaRPr lang="el-GR" dirty="0"/>
          </a:p>
        </p:txBody>
      </p:sp>
    </p:spTree>
    <p:extLst>
      <p:ext uri="{BB962C8B-B14F-4D97-AF65-F5344CB8AC3E}">
        <p14:creationId xmlns:p14="http://schemas.microsoft.com/office/powerpoint/2010/main" val="274619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9D1BBA-6422-15DB-8FBC-C24D6F394ADE}"/>
              </a:ext>
            </a:extLst>
          </p:cNvPr>
          <p:cNvSpPr txBox="1"/>
          <p:nvPr/>
        </p:nvSpPr>
        <p:spPr>
          <a:xfrm>
            <a:off x="3960479" y="651641"/>
            <a:ext cx="2356735" cy="769441"/>
          </a:xfrm>
          <a:prstGeom prst="rect">
            <a:avLst/>
          </a:prstGeom>
          <a:noFill/>
        </p:spPr>
        <p:txBody>
          <a:bodyPr wrap="none" rtlCol="0">
            <a:spAutoFit/>
          </a:bodyPr>
          <a:lstStyle/>
          <a:p>
            <a:r>
              <a:rPr lang="el-GR" sz="4400" dirty="0"/>
              <a:t>Γ’</a:t>
            </a:r>
            <a:r>
              <a:rPr lang="el-GR" dirty="0"/>
              <a:t> </a:t>
            </a:r>
            <a:r>
              <a:rPr lang="el-GR" sz="4400" dirty="0"/>
              <a:t>ΜΕΡΟΣ</a:t>
            </a:r>
            <a:r>
              <a:rPr lang="en-US" dirty="0"/>
              <a:t>:</a:t>
            </a:r>
            <a:endParaRPr lang="el-GR" dirty="0"/>
          </a:p>
        </p:txBody>
      </p:sp>
      <p:sp>
        <p:nvSpPr>
          <p:cNvPr id="3" name="TextBox 2">
            <a:extLst>
              <a:ext uri="{FF2B5EF4-FFF2-40B4-BE49-F238E27FC236}">
                <a16:creationId xmlns:a16="http://schemas.microsoft.com/office/drawing/2014/main" id="{8ADFFEFD-A8F3-5CF3-7BCB-4C6D72B20073}"/>
              </a:ext>
            </a:extLst>
          </p:cNvPr>
          <p:cNvSpPr txBox="1"/>
          <p:nvPr/>
        </p:nvSpPr>
        <p:spPr>
          <a:xfrm>
            <a:off x="3363310" y="1755228"/>
            <a:ext cx="2949141" cy="769441"/>
          </a:xfrm>
          <a:prstGeom prst="rect">
            <a:avLst/>
          </a:prstGeom>
          <a:noFill/>
        </p:spPr>
        <p:txBody>
          <a:bodyPr wrap="none" rtlCol="0">
            <a:spAutoFit/>
          </a:bodyPr>
          <a:lstStyle/>
          <a:p>
            <a:r>
              <a:rPr lang="el-GR" sz="4400" dirty="0"/>
              <a:t>ΓΙΑ ΤΟ ΣΠΙΤΙ</a:t>
            </a:r>
          </a:p>
        </p:txBody>
      </p:sp>
    </p:spTree>
    <p:extLst>
      <p:ext uri="{BB962C8B-B14F-4D97-AF65-F5344CB8AC3E}">
        <p14:creationId xmlns:p14="http://schemas.microsoft.com/office/powerpoint/2010/main" val="325007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7E2BE-D739-0E7A-ECD8-AC8E0A79A6EF}"/>
              </a:ext>
            </a:extLst>
          </p:cNvPr>
          <p:cNvSpPr txBox="1"/>
          <p:nvPr/>
        </p:nvSpPr>
        <p:spPr>
          <a:xfrm>
            <a:off x="1965434" y="935421"/>
            <a:ext cx="8425383" cy="923330"/>
          </a:xfrm>
          <a:prstGeom prst="rect">
            <a:avLst/>
          </a:prstGeom>
          <a:noFill/>
        </p:spPr>
        <p:txBody>
          <a:bodyPr wrap="none" rtlCol="0">
            <a:spAutoFit/>
          </a:bodyPr>
          <a:lstStyle/>
          <a:p>
            <a:r>
              <a:rPr lang="el-GR" dirty="0"/>
              <a:t>ΑΡΙΣΤΟ ΔΙΑΒΑΣΜΑ ΔΙΑΦΑΝΕΙΩΝ, 1</a:t>
            </a:r>
            <a:r>
              <a:rPr lang="el-GR" baseline="30000" dirty="0"/>
              <a:t>Ο</a:t>
            </a:r>
            <a:r>
              <a:rPr lang="el-GR" dirty="0"/>
              <a:t> ΚΕΦΑΛΑΙΟ ΘΕΩΡΙΑΣ ΣΑΛΤΕΡΗ ΤΑ 1.1,1.2,1.6</a:t>
            </a:r>
            <a:r>
              <a:rPr lang="en-US" dirty="0"/>
              <a:t>,1.7,1.8</a:t>
            </a:r>
            <a:endParaRPr lang="el-GR" dirty="0"/>
          </a:p>
          <a:p>
            <a:r>
              <a:rPr lang="el-GR" dirty="0"/>
              <a:t>ΚΑΙ ΒΙΒΛΙΟ ΜΑΘΗΜΑΤΑ 1.1 ΚΑΙ 1.2</a:t>
            </a:r>
            <a:r>
              <a:rPr lang="en-US" dirty="0"/>
              <a:t> </a:t>
            </a:r>
            <a:r>
              <a:rPr lang="el-GR" dirty="0"/>
              <a:t>ΕΩΣ ΚΑΙ ΤΟ ΠΑΡΑΔΕΙΓΜΑ 1.2!!</a:t>
            </a:r>
          </a:p>
          <a:p>
            <a:endParaRPr lang="el-GR" dirty="0"/>
          </a:p>
        </p:txBody>
      </p:sp>
      <p:sp>
        <p:nvSpPr>
          <p:cNvPr id="3" name="TextBox 2">
            <a:extLst>
              <a:ext uri="{FF2B5EF4-FFF2-40B4-BE49-F238E27FC236}">
                <a16:creationId xmlns:a16="http://schemas.microsoft.com/office/drawing/2014/main" id="{9C016C51-A237-94DF-0135-4CAC453B46B7}"/>
              </a:ext>
            </a:extLst>
          </p:cNvPr>
          <p:cNvSpPr txBox="1"/>
          <p:nvPr/>
        </p:nvSpPr>
        <p:spPr>
          <a:xfrm>
            <a:off x="1860331" y="2270234"/>
            <a:ext cx="8653459" cy="646331"/>
          </a:xfrm>
          <a:prstGeom prst="rect">
            <a:avLst/>
          </a:prstGeom>
          <a:noFill/>
        </p:spPr>
        <p:txBody>
          <a:bodyPr wrap="none" rtlCol="0">
            <a:spAutoFit/>
          </a:bodyPr>
          <a:lstStyle/>
          <a:p>
            <a:r>
              <a:rPr lang="el-GR" dirty="0"/>
              <a:t>*ΟΙ ΔΙΑΦΑΝΕΙΕΣ ΠΕΡΙΕΧΟΥΝ ΟΛΟ ΤΟ ΥΛΙΚΟ ΠΟΥ ΧΡΕΙΑΖΕΣΤΕ, ΑΠΛΑ ΔΕΝ ΥΠΟΚΑΘΙΣΤΟΥΝ</a:t>
            </a:r>
          </a:p>
          <a:p>
            <a:r>
              <a:rPr lang="el-GR" dirty="0"/>
              <a:t>ΟΥΤΕ ΑΝΤΙΚΑΘΙΣΤΟΥΝ ΤΑ ΒΙΒΛΙΑ ΣΑΣ!!</a:t>
            </a:r>
          </a:p>
        </p:txBody>
      </p:sp>
    </p:spTree>
    <p:extLst>
      <p:ext uri="{BB962C8B-B14F-4D97-AF65-F5344CB8AC3E}">
        <p14:creationId xmlns:p14="http://schemas.microsoft.com/office/powerpoint/2010/main" val="385560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8">
            <a:extLst>
              <a:ext uri="{FF2B5EF4-FFF2-40B4-BE49-F238E27FC236}">
                <a16:creationId xmlns:a16="http://schemas.microsoft.com/office/drawing/2014/main" id="{1BE7BD64-C268-4BE6-8D67-F5DD171F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6C6E9A-567D-4054-B920-2E1BAF6D24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a:xfrm>
            <a:off x="1" y="0"/>
            <a:ext cx="9676190" cy="5442857"/>
          </a:xfrm>
          <a:custGeom>
            <a:avLst/>
            <a:gdLst>
              <a:gd name="connsiteX0" fmla="*/ 0 w 9676190"/>
              <a:gd name="connsiteY0" fmla="*/ 0 h 5442857"/>
              <a:gd name="connsiteX1" fmla="*/ 9676190 w 9676190"/>
              <a:gd name="connsiteY1" fmla="*/ 0 h 5442857"/>
              <a:gd name="connsiteX2" fmla="*/ 9676190 w 9676190"/>
              <a:gd name="connsiteY2" fmla="*/ 5442857 h 5442857"/>
              <a:gd name="connsiteX3" fmla="*/ 1890711 w 9676190"/>
              <a:gd name="connsiteY3" fmla="*/ 5442857 h 5442857"/>
              <a:gd name="connsiteX4" fmla="*/ 1883227 w 9676190"/>
              <a:gd name="connsiteY4" fmla="*/ 5203371 h 5442857"/>
              <a:gd name="connsiteX5" fmla="*/ 1872341 w 9676190"/>
              <a:gd name="connsiteY5" fmla="*/ 5170714 h 5442857"/>
              <a:gd name="connsiteX6" fmla="*/ 1828798 w 9676190"/>
              <a:gd name="connsiteY6" fmla="*/ 5116285 h 5442857"/>
              <a:gd name="connsiteX7" fmla="*/ 1796141 w 9676190"/>
              <a:gd name="connsiteY7" fmla="*/ 4953000 h 5442857"/>
              <a:gd name="connsiteX8" fmla="*/ 1817912 w 9676190"/>
              <a:gd name="connsiteY8" fmla="*/ 4909457 h 5442857"/>
              <a:gd name="connsiteX9" fmla="*/ 1741712 w 9676190"/>
              <a:gd name="connsiteY9" fmla="*/ 4789714 h 5442857"/>
              <a:gd name="connsiteX10" fmla="*/ 1730827 w 9676190"/>
              <a:gd name="connsiteY10" fmla="*/ 4757057 h 5442857"/>
              <a:gd name="connsiteX11" fmla="*/ 1687284 w 9676190"/>
              <a:gd name="connsiteY11" fmla="*/ 4702628 h 5442857"/>
              <a:gd name="connsiteX12" fmla="*/ 1632855 w 9676190"/>
              <a:gd name="connsiteY12" fmla="*/ 4593771 h 5442857"/>
              <a:gd name="connsiteX13" fmla="*/ 1600198 w 9676190"/>
              <a:gd name="connsiteY13" fmla="*/ 4572000 h 5442857"/>
              <a:gd name="connsiteX14" fmla="*/ 1578427 w 9676190"/>
              <a:gd name="connsiteY14" fmla="*/ 4550228 h 5442857"/>
              <a:gd name="connsiteX15" fmla="*/ 1556655 w 9676190"/>
              <a:gd name="connsiteY15" fmla="*/ 4517571 h 5442857"/>
              <a:gd name="connsiteX16" fmla="*/ 1523998 w 9676190"/>
              <a:gd name="connsiteY16" fmla="*/ 4506685 h 5442857"/>
              <a:gd name="connsiteX17" fmla="*/ 1491341 w 9676190"/>
              <a:gd name="connsiteY17" fmla="*/ 4484914 h 5442857"/>
              <a:gd name="connsiteX18" fmla="*/ 1415141 w 9676190"/>
              <a:gd name="connsiteY18" fmla="*/ 4463143 h 5442857"/>
              <a:gd name="connsiteX19" fmla="*/ 1349827 w 9676190"/>
              <a:gd name="connsiteY19" fmla="*/ 4397828 h 5442857"/>
              <a:gd name="connsiteX20" fmla="*/ 1328055 w 9676190"/>
              <a:gd name="connsiteY20" fmla="*/ 4376057 h 5442857"/>
              <a:gd name="connsiteX21" fmla="*/ 1295398 w 9676190"/>
              <a:gd name="connsiteY21" fmla="*/ 4354285 h 5442857"/>
              <a:gd name="connsiteX22" fmla="*/ 1262741 w 9676190"/>
              <a:gd name="connsiteY22" fmla="*/ 4321628 h 5442857"/>
              <a:gd name="connsiteX23" fmla="*/ 1197427 w 9676190"/>
              <a:gd name="connsiteY23" fmla="*/ 4299857 h 5442857"/>
              <a:gd name="connsiteX24" fmla="*/ 1153884 w 9676190"/>
              <a:gd name="connsiteY24" fmla="*/ 4288971 h 5442857"/>
              <a:gd name="connsiteX25" fmla="*/ 1088570 w 9676190"/>
              <a:gd name="connsiteY25" fmla="*/ 4267200 h 5442857"/>
              <a:gd name="connsiteX26" fmla="*/ 1023255 w 9676190"/>
              <a:gd name="connsiteY26" fmla="*/ 4223657 h 5442857"/>
              <a:gd name="connsiteX27" fmla="*/ 1001484 w 9676190"/>
              <a:gd name="connsiteY27" fmla="*/ 4201885 h 5442857"/>
              <a:gd name="connsiteX28" fmla="*/ 947055 w 9676190"/>
              <a:gd name="connsiteY28" fmla="*/ 4191000 h 5442857"/>
              <a:gd name="connsiteX29" fmla="*/ 903512 w 9676190"/>
              <a:gd name="connsiteY29" fmla="*/ 4180114 h 5442857"/>
              <a:gd name="connsiteX30" fmla="*/ 870855 w 9676190"/>
              <a:gd name="connsiteY30" fmla="*/ 4158343 h 5442857"/>
              <a:gd name="connsiteX31" fmla="*/ 805541 w 9676190"/>
              <a:gd name="connsiteY31" fmla="*/ 4136571 h 5442857"/>
              <a:gd name="connsiteX32" fmla="*/ 772884 w 9676190"/>
              <a:gd name="connsiteY32" fmla="*/ 4125685 h 5442857"/>
              <a:gd name="connsiteX33" fmla="*/ 707570 w 9676190"/>
              <a:gd name="connsiteY33" fmla="*/ 4103914 h 5442857"/>
              <a:gd name="connsiteX34" fmla="*/ 674912 w 9676190"/>
              <a:gd name="connsiteY34" fmla="*/ 4093028 h 5442857"/>
              <a:gd name="connsiteX35" fmla="*/ 631370 w 9676190"/>
              <a:gd name="connsiteY35" fmla="*/ 4082143 h 5442857"/>
              <a:gd name="connsiteX36" fmla="*/ 359227 w 9676190"/>
              <a:gd name="connsiteY36" fmla="*/ 4093028 h 5442857"/>
              <a:gd name="connsiteX37" fmla="*/ 293912 w 9676190"/>
              <a:gd name="connsiteY37" fmla="*/ 4136571 h 5442857"/>
              <a:gd name="connsiteX38" fmla="*/ 217712 w 9676190"/>
              <a:gd name="connsiteY38" fmla="*/ 4158343 h 5442857"/>
              <a:gd name="connsiteX39" fmla="*/ 185055 w 9676190"/>
              <a:gd name="connsiteY39" fmla="*/ 4180114 h 5442857"/>
              <a:gd name="connsiteX40" fmla="*/ 141512 w 9676190"/>
              <a:gd name="connsiteY40" fmla="*/ 4201885 h 5442857"/>
              <a:gd name="connsiteX41" fmla="*/ 119741 w 9676190"/>
              <a:gd name="connsiteY41" fmla="*/ 4223657 h 5442857"/>
              <a:gd name="connsiteX42" fmla="*/ 87084 w 9676190"/>
              <a:gd name="connsiteY42" fmla="*/ 4234543 h 5442857"/>
              <a:gd name="connsiteX43" fmla="*/ 10884 w 9676190"/>
              <a:gd name="connsiteY43" fmla="*/ 4278085 h 5442857"/>
              <a:gd name="connsiteX44" fmla="*/ 0 w 9676190"/>
              <a:gd name="connsiteY44" fmla="*/ 4287781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6190" h="5442857">
                <a:moveTo>
                  <a:pt x="0" y="0"/>
                </a:moveTo>
                <a:lnTo>
                  <a:pt x="9676190" y="0"/>
                </a:lnTo>
                <a:lnTo>
                  <a:pt x="9676190" y="5442857"/>
                </a:lnTo>
                <a:lnTo>
                  <a:pt x="1890711" y="5442857"/>
                </a:lnTo>
                <a:lnTo>
                  <a:pt x="1883227" y="5203371"/>
                </a:lnTo>
                <a:cubicBezTo>
                  <a:pt x="1882572" y="5191915"/>
                  <a:pt x="1877473" y="5180977"/>
                  <a:pt x="1872341" y="5170714"/>
                </a:cubicBezTo>
                <a:cubicBezTo>
                  <a:pt x="1858608" y="5143249"/>
                  <a:pt x="1849049" y="5136536"/>
                  <a:pt x="1828798" y="5116285"/>
                </a:cubicBezTo>
                <a:cubicBezTo>
                  <a:pt x="1791950" y="5005739"/>
                  <a:pt x="1816272" y="5093911"/>
                  <a:pt x="1796141" y="4953000"/>
                </a:cubicBezTo>
                <a:cubicBezTo>
                  <a:pt x="1793524" y="4934684"/>
                  <a:pt x="1814283" y="4916714"/>
                  <a:pt x="1817912" y="4909457"/>
                </a:cubicBezTo>
                <a:cubicBezTo>
                  <a:pt x="1792512" y="4869543"/>
                  <a:pt x="1756672" y="4834597"/>
                  <a:pt x="1741712" y="4789714"/>
                </a:cubicBezTo>
                <a:cubicBezTo>
                  <a:pt x="1738084" y="4778828"/>
                  <a:pt x="1735959" y="4767320"/>
                  <a:pt x="1730827" y="4757057"/>
                </a:cubicBezTo>
                <a:cubicBezTo>
                  <a:pt x="1717096" y="4729596"/>
                  <a:pt x="1707532" y="4722877"/>
                  <a:pt x="1687284" y="4702628"/>
                </a:cubicBezTo>
                <a:cubicBezTo>
                  <a:pt x="1677462" y="4663342"/>
                  <a:pt x="1671736" y="4619691"/>
                  <a:pt x="1632855" y="4593771"/>
                </a:cubicBezTo>
                <a:cubicBezTo>
                  <a:pt x="1621969" y="4586514"/>
                  <a:pt x="1610414" y="4580173"/>
                  <a:pt x="1600198" y="4572000"/>
                </a:cubicBezTo>
                <a:cubicBezTo>
                  <a:pt x="1592184" y="4565589"/>
                  <a:pt x="1584838" y="4558242"/>
                  <a:pt x="1578427" y="4550228"/>
                </a:cubicBezTo>
                <a:cubicBezTo>
                  <a:pt x="1570254" y="4540012"/>
                  <a:pt x="1566871" y="4525744"/>
                  <a:pt x="1556655" y="4517571"/>
                </a:cubicBezTo>
                <a:cubicBezTo>
                  <a:pt x="1547695" y="4510403"/>
                  <a:pt x="1534261" y="4511817"/>
                  <a:pt x="1523998" y="4506685"/>
                </a:cubicBezTo>
                <a:cubicBezTo>
                  <a:pt x="1512296" y="4500834"/>
                  <a:pt x="1503043" y="4490765"/>
                  <a:pt x="1491341" y="4484914"/>
                </a:cubicBezTo>
                <a:cubicBezTo>
                  <a:pt x="1475720" y="4477104"/>
                  <a:pt x="1429098" y="4466632"/>
                  <a:pt x="1415141" y="4463143"/>
                </a:cubicBezTo>
                <a:lnTo>
                  <a:pt x="1349827" y="4397828"/>
                </a:lnTo>
                <a:cubicBezTo>
                  <a:pt x="1342570" y="4390571"/>
                  <a:pt x="1336594" y="4381750"/>
                  <a:pt x="1328055" y="4376057"/>
                </a:cubicBezTo>
                <a:cubicBezTo>
                  <a:pt x="1317169" y="4368800"/>
                  <a:pt x="1305449" y="4362661"/>
                  <a:pt x="1295398" y="4354285"/>
                </a:cubicBezTo>
                <a:cubicBezTo>
                  <a:pt x="1283572" y="4344430"/>
                  <a:pt x="1276198" y="4329104"/>
                  <a:pt x="1262741" y="4321628"/>
                </a:cubicBezTo>
                <a:cubicBezTo>
                  <a:pt x="1242680" y="4310483"/>
                  <a:pt x="1219691" y="4305423"/>
                  <a:pt x="1197427" y="4299857"/>
                </a:cubicBezTo>
                <a:cubicBezTo>
                  <a:pt x="1182913" y="4296228"/>
                  <a:pt x="1168214" y="4293270"/>
                  <a:pt x="1153884" y="4288971"/>
                </a:cubicBezTo>
                <a:cubicBezTo>
                  <a:pt x="1131903" y="4282377"/>
                  <a:pt x="1088570" y="4267200"/>
                  <a:pt x="1088570" y="4267200"/>
                </a:cubicBezTo>
                <a:cubicBezTo>
                  <a:pt x="1066798" y="4252686"/>
                  <a:pt x="1041757" y="4242160"/>
                  <a:pt x="1023255" y="4223657"/>
                </a:cubicBezTo>
                <a:cubicBezTo>
                  <a:pt x="1015998" y="4216400"/>
                  <a:pt x="1010917" y="4205928"/>
                  <a:pt x="1001484" y="4201885"/>
                </a:cubicBezTo>
                <a:cubicBezTo>
                  <a:pt x="984478" y="4194597"/>
                  <a:pt x="965117" y="4195014"/>
                  <a:pt x="947055" y="4191000"/>
                </a:cubicBezTo>
                <a:cubicBezTo>
                  <a:pt x="932450" y="4187755"/>
                  <a:pt x="918026" y="4183743"/>
                  <a:pt x="903512" y="4180114"/>
                </a:cubicBezTo>
                <a:cubicBezTo>
                  <a:pt x="892626" y="4172857"/>
                  <a:pt x="882810" y="4163656"/>
                  <a:pt x="870855" y="4158343"/>
                </a:cubicBezTo>
                <a:cubicBezTo>
                  <a:pt x="849884" y="4149022"/>
                  <a:pt x="827312" y="4143828"/>
                  <a:pt x="805541" y="4136571"/>
                </a:cubicBezTo>
                <a:lnTo>
                  <a:pt x="772884" y="4125685"/>
                </a:lnTo>
                <a:lnTo>
                  <a:pt x="707570" y="4103914"/>
                </a:lnTo>
                <a:cubicBezTo>
                  <a:pt x="696684" y="4100285"/>
                  <a:pt x="686044" y="4095811"/>
                  <a:pt x="674912" y="4093028"/>
                </a:cubicBezTo>
                <a:lnTo>
                  <a:pt x="631370" y="4082143"/>
                </a:lnTo>
                <a:cubicBezTo>
                  <a:pt x="540656" y="4085771"/>
                  <a:pt x="448856" y="4078572"/>
                  <a:pt x="359227" y="4093028"/>
                </a:cubicBezTo>
                <a:cubicBezTo>
                  <a:pt x="333395" y="4097194"/>
                  <a:pt x="318735" y="4128296"/>
                  <a:pt x="293912" y="4136571"/>
                </a:cubicBezTo>
                <a:cubicBezTo>
                  <a:pt x="247062" y="4152188"/>
                  <a:pt x="272387" y="4144674"/>
                  <a:pt x="217712" y="4158343"/>
                </a:cubicBezTo>
                <a:cubicBezTo>
                  <a:pt x="206826" y="4165600"/>
                  <a:pt x="196414" y="4173623"/>
                  <a:pt x="185055" y="4180114"/>
                </a:cubicBezTo>
                <a:cubicBezTo>
                  <a:pt x="170966" y="4188165"/>
                  <a:pt x="155014" y="4192884"/>
                  <a:pt x="141512" y="4201885"/>
                </a:cubicBezTo>
                <a:cubicBezTo>
                  <a:pt x="132973" y="4207578"/>
                  <a:pt x="128542" y="4218376"/>
                  <a:pt x="119741" y="4223657"/>
                </a:cubicBezTo>
                <a:cubicBezTo>
                  <a:pt x="109902" y="4229561"/>
                  <a:pt x="97631" y="4230023"/>
                  <a:pt x="87084" y="4234543"/>
                </a:cubicBezTo>
                <a:cubicBezTo>
                  <a:pt x="63016" y="4244858"/>
                  <a:pt x="31908" y="4261266"/>
                  <a:pt x="10884" y="4278085"/>
                </a:cubicBezTo>
                <a:lnTo>
                  <a:pt x="0" y="4287781"/>
                </a:lnTo>
                <a:close/>
              </a:path>
            </a:pathLst>
          </a:custGeom>
        </p:spPr>
      </p:pic>
      <p:pic>
        <p:nvPicPr>
          <p:cNvPr id="13" name="Picture 12">
            <a:extLst>
              <a:ext uri="{FF2B5EF4-FFF2-40B4-BE49-F238E27FC236}">
                <a16:creationId xmlns:a16="http://schemas.microsoft.com/office/drawing/2014/main" id="{94164FB2-EFB1-4531-A8F4-DD77A03E2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2342" r="78777"/>
          <a:stretch/>
        </p:blipFill>
        <p:spPr>
          <a:xfrm>
            <a:off x="0" y="5352597"/>
            <a:ext cx="2053566" cy="1505403"/>
          </a:xfrm>
          <a:custGeom>
            <a:avLst/>
            <a:gdLst>
              <a:gd name="connsiteX0" fmla="*/ 1355645 w 2053566"/>
              <a:gd name="connsiteY0" fmla="*/ 0 h 1505403"/>
              <a:gd name="connsiteX1" fmla="*/ 2053566 w 2053566"/>
              <a:gd name="connsiteY1" fmla="*/ 0 h 1505403"/>
              <a:gd name="connsiteX2" fmla="*/ 2053566 w 2053566"/>
              <a:gd name="connsiteY2" fmla="*/ 500084 h 1505403"/>
              <a:gd name="connsiteX3" fmla="*/ 2046514 w 2053566"/>
              <a:gd name="connsiteY3" fmla="*/ 493032 h 1505403"/>
              <a:gd name="connsiteX4" fmla="*/ 2002971 w 2053566"/>
              <a:gd name="connsiteY4" fmla="*/ 438603 h 1505403"/>
              <a:gd name="connsiteX5" fmla="*/ 1970314 w 2053566"/>
              <a:gd name="connsiteY5" fmla="*/ 416832 h 1505403"/>
              <a:gd name="connsiteX6" fmla="*/ 1926771 w 2053566"/>
              <a:gd name="connsiteY6" fmla="*/ 373289 h 1505403"/>
              <a:gd name="connsiteX7" fmla="*/ 1905000 w 2053566"/>
              <a:gd name="connsiteY7" fmla="*/ 351517 h 1505403"/>
              <a:gd name="connsiteX8" fmla="*/ 1839686 w 2053566"/>
              <a:gd name="connsiteY8" fmla="*/ 307974 h 1505403"/>
              <a:gd name="connsiteX9" fmla="*/ 1774371 w 2053566"/>
              <a:gd name="connsiteY9" fmla="*/ 286203 h 1505403"/>
              <a:gd name="connsiteX10" fmla="*/ 1741714 w 2053566"/>
              <a:gd name="connsiteY10" fmla="*/ 264432 h 1505403"/>
              <a:gd name="connsiteX11" fmla="*/ 1676400 w 2053566"/>
              <a:gd name="connsiteY11" fmla="*/ 242660 h 1505403"/>
              <a:gd name="connsiteX12" fmla="*/ 1643743 w 2053566"/>
              <a:gd name="connsiteY12" fmla="*/ 210003 h 1505403"/>
              <a:gd name="connsiteX13" fmla="*/ 1600200 w 2053566"/>
              <a:gd name="connsiteY13" fmla="*/ 199117 h 1505403"/>
              <a:gd name="connsiteX14" fmla="*/ 1578429 w 2053566"/>
              <a:gd name="connsiteY14" fmla="*/ 155574 h 1505403"/>
              <a:gd name="connsiteX15" fmla="*/ 1502229 w 2053566"/>
              <a:gd name="connsiteY15" fmla="*/ 90260 h 1505403"/>
              <a:gd name="connsiteX16" fmla="*/ 1436914 w 2053566"/>
              <a:gd name="connsiteY16" fmla="*/ 46717 h 1505403"/>
              <a:gd name="connsiteX17" fmla="*/ 1404257 w 2053566"/>
              <a:gd name="connsiteY17" fmla="*/ 24946 h 1505403"/>
              <a:gd name="connsiteX18" fmla="*/ 1360714 w 2053566"/>
              <a:gd name="connsiteY18" fmla="*/ 3174 h 1505403"/>
              <a:gd name="connsiteX19" fmla="*/ 0 w 2053566"/>
              <a:gd name="connsiteY19" fmla="*/ 0 h 1505403"/>
              <a:gd name="connsiteX20" fmla="*/ 614898 w 2053566"/>
              <a:gd name="connsiteY20" fmla="*/ 0 h 1505403"/>
              <a:gd name="connsiteX21" fmla="*/ 620486 w 2053566"/>
              <a:gd name="connsiteY21" fmla="*/ 35832 h 1505403"/>
              <a:gd name="connsiteX22" fmla="*/ 685800 w 2053566"/>
              <a:gd name="connsiteY22" fmla="*/ 101146 h 1505403"/>
              <a:gd name="connsiteX23" fmla="*/ 718457 w 2053566"/>
              <a:gd name="connsiteY23" fmla="*/ 122917 h 1505403"/>
              <a:gd name="connsiteX24" fmla="*/ 762000 w 2053566"/>
              <a:gd name="connsiteY24" fmla="*/ 133803 h 1505403"/>
              <a:gd name="connsiteX25" fmla="*/ 794657 w 2053566"/>
              <a:gd name="connsiteY25" fmla="*/ 144689 h 1505403"/>
              <a:gd name="connsiteX26" fmla="*/ 838200 w 2053566"/>
              <a:gd name="connsiteY26" fmla="*/ 155574 h 1505403"/>
              <a:gd name="connsiteX27" fmla="*/ 903514 w 2053566"/>
              <a:gd name="connsiteY27" fmla="*/ 177346 h 1505403"/>
              <a:gd name="connsiteX28" fmla="*/ 968829 w 2053566"/>
              <a:gd name="connsiteY28" fmla="*/ 210003 h 1505403"/>
              <a:gd name="connsiteX29" fmla="*/ 1012371 w 2053566"/>
              <a:gd name="connsiteY29" fmla="*/ 242660 h 1505403"/>
              <a:gd name="connsiteX30" fmla="*/ 1045029 w 2053566"/>
              <a:gd name="connsiteY30" fmla="*/ 253546 h 1505403"/>
              <a:gd name="connsiteX31" fmla="*/ 1077686 w 2053566"/>
              <a:gd name="connsiteY31" fmla="*/ 286203 h 1505403"/>
              <a:gd name="connsiteX32" fmla="*/ 1110343 w 2053566"/>
              <a:gd name="connsiteY32" fmla="*/ 297089 h 1505403"/>
              <a:gd name="connsiteX33" fmla="*/ 1175657 w 2053566"/>
              <a:gd name="connsiteY33" fmla="*/ 340632 h 1505403"/>
              <a:gd name="connsiteX34" fmla="*/ 1208314 w 2053566"/>
              <a:gd name="connsiteY34" fmla="*/ 362403 h 1505403"/>
              <a:gd name="connsiteX35" fmla="*/ 1284514 w 2053566"/>
              <a:gd name="connsiteY35" fmla="*/ 384174 h 1505403"/>
              <a:gd name="connsiteX36" fmla="*/ 1317171 w 2053566"/>
              <a:gd name="connsiteY36" fmla="*/ 405946 h 1505403"/>
              <a:gd name="connsiteX37" fmla="*/ 1382486 w 2053566"/>
              <a:gd name="connsiteY37" fmla="*/ 427717 h 1505403"/>
              <a:gd name="connsiteX38" fmla="*/ 1436914 w 2053566"/>
              <a:gd name="connsiteY38" fmla="*/ 471260 h 1505403"/>
              <a:gd name="connsiteX39" fmla="*/ 1458686 w 2053566"/>
              <a:gd name="connsiteY39" fmla="*/ 493032 h 1505403"/>
              <a:gd name="connsiteX40" fmla="*/ 1524000 w 2053566"/>
              <a:gd name="connsiteY40" fmla="*/ 514803 h 1505403"/>
              <a:gd name="connsiteX41" fmla="*/ 1578429 w 2053566"/>
              <a:gd name="connsiteY41" fmla="*/ 569232 h 1505403"/>
              <a:gd name="connsiteX42" fmla="*/ 1611086 w 2053566"/>
              <a:gd name="connsiteY42" fmla="*/ 601889 h 1505403"/>
              <a:gd name="connsiteX43" fmla="*/ 1687286 w 2053566"/>
              <a:gd name="connsiteY43" fmla="*/ 667203 h 1505403"/>
              <a:gd name="connsiteX44" fmla="*/ 1763486 w 2053566"/>
              <a:gd name="connsiteY44" fmla="*/ 743403 h 1505403"/>
              <a:gd name="connsiteX45" fmla="*/ 1796143 w 2053566"/>
              <a:gd name="connsiteY45" fmla="*/ 776060 h 1505403"/>
              <a:gd name="connsiteX46" fmla="*/ 1817914 w 2053566"/>
              <a:gd name="connsiteY46" fmla="*/ 797832 h 1505403"/>
              <a:gd name="connsiteX47" fmla="*/ 1883229 w 2053566"/>
              <a:gd name="connsiteY47" fmla="*/ 841374 h 1505403"/>
              <a:gd name="connsiteX48" fmla="*/ 1915886 w 2053566"/>
              <a:gd name="connsiteY48" fmla="*/ 863146 h 1505403"/>
              <a:gd name="connsiteX49" fmla="*/ 1948543 w 2053566"/>
              <a:gd name="connsiteY49" fmla="*/ 895803 h 1505403"/>
              <a:gd name="connsiteX50" fmla="*/ 1992086 w 2053566"/>
              <a:gd name="connsiteY50" fmla="*/ 906689 h 1505403"/>
              <a:gd name="connsiteX51" fmla="*/ 2024743 w 2053566"/>
              <a:gd name="connsiteY51" fmla="*/ 917574 h 1505403"/>
              <a:gd name="connsiteX52" fmla="*/ 2053566 w 2053566"/>
              <a:gd name="connsiteY52" fmla="*/ 925251 h 1505403"/>
              <a:gd name="connsiteX53" fmla="*/ 2053566 w 2053566"/>
              <a:gd name="connsiteY53" fmla="*/ 1505403 h 1505403"/>
              <a:gd name="connsiteX54" fmla="*/ 0 w 2053566"/>
              <a:gd name="connsiteY54" fmla="*/ 1505403 h 15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3566" h="1505403">
                <a:moveTo>
                  <a:pt x="1355645" y="0"/>
                </a:moveTo>
                <a:lnTo>
                  <a:pt x="2053566" y="0"/>
                </a:lnTo>
                <a:lnTo>
                  <a:pt x="2053566" y="500084"/>
                </a:lnTo>
                <a:lnTo>
                  <a:pt x="2046514" y="493032"/>
                </a:lnTo>
                <a:cubicBezTo>
                  <a:pt x="2021363" y="461593"/>
                  <a:pt x="2032180" y="461970"/>
                  <a:pt x="2002971" y="438603"/>
                </a:cubicBezTo>
                <a:cubicBezTo>
                  <a:pt x="1992755" y="430430"/>
                  <a:pt x="1980247" y="425346"/>
                  <a:pt x="1970314" y="416832"/>
                </a:cubicBezTo>
                <a:cubicBezTo>
                  <a:pt x="1954729" y="403474"/>
                  <a:pt x="1941285" y="387803"/>
                  <a:pt x="1926771" y="373289"/>
                </a:cubicBezTo>
                <a:cubicBezTo>
                  <a:pt x="1919514" y="366032"/>
                  <a:pt x="1913539" y="357210"/>
                  <a:pt x="1905000" y="351517"/>
                </a:cubicBezTo>
                <a:cubicBezTo>
                  <a:pt x="1883229" y="337003"/>
                  <a:pt x="1864509" y="316248"/>
                  <a:pt x="1839686" y="307974"/>
                </a:cubicBezTo>
                <a:cubicBezTo>
                  <a:pt x="1817914" y="300717"/>
                  <a:pt x="1793466" y="298933"/>
                  <a:pt x="1774371" y="286203"/>
                </a:cubicBezTo>
                <a:cubicBezTo>
                  <a:pt x="1763485" y="278946"/>
                  <a:pt x="1753669" y="269745"/>
                  <a:pt x="1741714" y="264432"/>
                </a:cubicBezTo>
                <a:cubicBezTo>
                  <a:pt x="1720743" y="255111"/>
                  <a:pt x="1676400" y="242660"/>
                  <a:pt x="1676400" y="242660"/>
                </a:cubicBezTo>
                <a:cubicBezTo>
                  <a:pt x="1665514" y="231774"/>
                  <a:pt x="1657109" y="217641"/>
                  <a:pt x="1643743" y="210003"/>
                </a:cubicBezTo>
                <a:cubicBezTo>
                  <a:pt x="1630753" y="202580"/>
                  <a:pt x="1614393" y="203848"/>
                  <a:pt x="1600200" y="199117"/>
                </a:cubicBezTo>
                <a:cubicBezTo>
                  <a:pt x="1592503" y="196551"/>
                  <a:pt x="1582058" y="162831"/>
                  <a:pt x="1578429" y="155574"/>
                </a:cubicBezTo>
                <a:cubicBezTo>
                  <a:pt x="1553029" y="133803"/>
                  <a:pt x="1528745" y="110657"/>
                  <a:pt x="1502229" y="90260"/>
                </a:cubicBezTo>
                <a:cubicBezTo>
                  <a:pt x="1481489" y="74306"/>
                  <a:pt x="1458686" y="61231"/>
                  <a:pt x="1436914" y="46717"/>
                </a:cubicBezTo>
                <a:cubicBezTo>
                  <a:pt x="1426028" y="39460"/>
                  <a:pt x="1415959" y="30797"/>
                  <a:pt x="1404257" y="24946"/>
                </a:cubicBezTo>
                <a:cubicBezTo>
                  <a:pt x="1389743" y="17689"/>
                  <a:pt x="1374803" y="11225"/>
                  <a:pt x="1360714" y="3174"/>
                </a:cubicBezTo>
                <a:close/>
                <a:moveTo>
                  <a:pt x="0" y="0"/>
                </a:moveTo>
                <a:lnTo>
                  <a:pt x="614898" y="0"/>
                </a:lnTo>
                <a:lnTo>
                  <a:pt x="620486" y="35832"/>
                </a:lnTo>
                <a:cubicBezTo>
                  <a:pt x="631645" y="64528"/>
                  <a:pt x="660182" y="84067"/>
                  <a:pt x="685800" y="101146"/>
                </a:cubicBezTo>
                <a:cubicBezTo>
                  <a:pt x="696686" y="108403"/>
                  <a:pt x="706432" y="117763"/>
                  <a:pt x="718457" y="122917"/>
                </a:cubicBezTo>
                <a:cubicBezTo>
                  <a:pt x="732208" y="128810"/>
                  <a:pt x="747615" y="129693"/>
                  <a:pt x="762000" y="133803"/>
                </a:cubicBezTo>
                <a:cubicBezTo>
                  <a:pt x="773033" y="136955"/>
                  <a:pt x="783624" y="141537"/>
                  <a:pt x="794657" y="144689"/>
                </a:cubicBezTo>
                <a:cubicBezTo>
                  <a:pt x="809042" y="148799"/>
                  <a:pt x="823870" y="151275"/>
                  <a:pt x="838200" y="155574"/>
                </a:cubicBezTo>
                <a:cubicBezTo>
                  <a:pt x="860181" y="162168"/>
                  <a:pt x="884419" y="164616"/>
                  <a:pt x="903514" y="177346"/>
                </a:cubicBezTo>
                <a:cubicBezTo>
                  <a:pt x="945719" y="205482"/>
                  <a:pt x="923759" y="194980"/>
                  <a:pt x="968829" y="210003"/>
                </a:cubicBezTo>
                <a:cubicBezTo>
                  <a:pt x="983343" y="220889"/>
                  <a:pt x="996619" y="233659"/>
                  <a:pt x="1012371" y="242660"/>
                </a:cubicBezTo>
                <a:cubicBezTo>
                  <a:pt x="1022334" y="248353"/>
                  <a:pt x="1035481" y="247181"/>
                  <a:pt x="1045029" y="253546"/>
                </a:cubicBezTo>
                <a:cubicBezTo>
                  <a:pt x="1057838" y="262085"/>
                  <a:pt x="1064877" y="277664"/>
                  <a:pt x="1077686" y="286203"/>
                </a:cubicBezTo>
                <a:cubicBezTo>
                  <a:pt x="1087233" y="292568"/>
                  <a:pt x="1100312" y="291516"/>
                  <a:pt x="1110343" y="297089"/>
                </a:cubicBezTo>
                <a:cubicBezTo>
                  <a:pt x="1133216" y="309796"/>
                  <a:pt x="1153886" y="326118"/>
                  <a:pt x="1175657" y="340632"/>
                </a:cubicBezTo>
                <a:cubicBezTo>
                  <a:pt x="1186543" y="347889"/>
                  <a:pt x="1195622" y="359230"/>
                  <a:pt x="1208314" y="362403"/>
                </a:cubicBezTo>
                <a:cubicBezTo>
                  <a:pt x="1262989" y="376072"/>
                  <a:pt x="1237664" y="368558"/>
                  <a:pt x="1284514" y="384174"/>
                </a:cubicBezTo>
                <a:cubicBezTo>
                  <a:pt x="1295400" y="391431"/>
                  <a:pt x="1305216" y="400632"/>
                  <a:pt x="1317171" y="405946"/>
                </a:cubicBezTo>
                <a:cubicBezTo>
                  <a:pt x="1338142" y="415267"/>
                  <a:pt x="1382486" y="427717"/>
                  <a:pt x="1382486" y="427717"/>
                </a:cubicBezTo>
                <a:cubicBezTo>
                  <a:pt x="1435049" y="480282"/>
                  <a:pt x="1368259" y="416336"/>
                  <a:pt x="1436914" y="471260"/>
                </a:cubicBezTo>
                <a:cubicBezTo>
                  <a:pt x="1444928" y="477671"/>
                  <a:pt x="1449506" y="488442"/>
                  <a:pt x="1458686" y="493032"/>
                </a:cubicBezTo>
                <a:cubicBezTo>
                  <a:pt x="1479212" y="503295"/>
                  <a:pt x="1524000" y="514803"/>
                  <a:pt x="1524000" y="514803"/>
                </a:cubicBezTo>
                <a:lnTo>
                  <a:pt x="1578429" y="569232"/>
                </a:lnTo>
                <a:cubicBezTo>
                  <a:pt x="1589315" y="580118"/>
                  <a:pt x="1598277" y="593350"/>
                  <a:pt x="1611086" y="601889"/>
                </a:cubicBezTo>
                <a:cubicBezTo>
                  <a:pt x="1660822" y="635046"/>
                  <a:pt x="1634492" y="614409"/>
                  <a:pt x="1687286" y="667203"/>
                </a:cubicBezTo>
                <a:lnTo>
                  <a:pt x="1763486" y="743403"/>
                </a:lnTo>
                <a:lnTo>
                  <a:pt x="1796143" y="776060"/>
                </a:lnTo>
                <a:cubicBezTo>
                  <a:pt x="1803400" y="783317"/>
                  <a:pt x="1809374" y="792139"/>
                  <a:pt x="1817914" y="797832"/>
                </a:cubicBezTo>
                <a:lnTo>
                  <a:pt x="1883229" y="841374"/>
                </a:lnTo>
                <a:cubicBezTo>
                  <a:pt x="1894115" y="848631"/>
                  <a:pt x="1906635" y="853895"/>
                  <a:pt x="1915886" y="863146"/>
                </a:cubicBezTo>
                <a:cubicBezTo>
                  <a:pt x="1926772" y="874032"/>
                  <a:pt x="1935177" y="888165"/>
                  <a:pt x="1948543" y="895803"/>
                </a:cubicBezTo>
                <a:cubicBezTo>
                  <a:pt x="1961533" y="903226"/>
                  <a:pt x="1977701" y="902579"/>
                  <a:pt x="1992086" y="906689"/>
                </a:cubicBezTo>
                <a:cubicBezTo>
                  <a:pt x="2003119" y="909841"/>
                  <a:pt x="2013673" y="914555"/>
                  <a:pt x="2024743" y="917574"/>
                </a:cubicBezTo>
                <a:lnTo>
                  <a:pt x="2053566" y="925251"/>
                </a:lnTo>
                <a:lnTo>
                  <a:pt x="2053566" y="1505403"/>
                </a:lnTo>
                <a:lnTo>
                  <a:pt x="0" y="1505403"/>
                </a:lnTo>
                <a:close/>
              </a:path>
            </a:pathLst>
          </a:custGeom>
        </p:spPr>
      </p:pic>
      <p:pic>
        <p:nvPicPr>
          <p:cNvPr id="15" name="Picture 14">
            <a:extLst>
              <a:ext uri="{FF2B5EF4-FFF2-40B4-BE49-F238E27FC236}">
                <a16:creationId xmlns:a16="http://schemas.microsoft.com/office/drawing/2014/main" id="{0E6BC652-4BE1-478A-BFA7-47149E82F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4623" r="26442" b="66400"/>
          <a:stretch/>
        </p:blipFill>
        <p:spPr>
          <a:xfrm rot="1800000" flipH="1">
            <a:off x="489857" y="4860000"/>
            <a:ext cx="1806209" cy="876778"/>
          </a:xfrm>
          <a:custGeom>
            <a:avLst/>
            <a:gdLst>
              <a:gd name="connsiteX0" fmla="*/ 527412 w 1806209"/>
              <a:gd name="connsiteY0" fmla="*/ 0 h 876778"/>
              <a:gd name="connsiteX1" fmla="*/ 0 w 1806209"/>
              <a:gd name="connsiteY1" fmla="*/ 0 h 876778"/>
              <a:gd name="connsiteX2" fmla="*/ 0 w 1806209"/>
              <a:gd name="connsiteY2" fmla="*/ 255471 h 876778"/>
              <a:gd name="connsiteX3" fmla="*/ 10065 w 1806209"/>
              <a:gd name="connsiteY3" fmla="*/ 245407 h 876778"/>
              <a:gd name="connsiteX4" fmla="*/ 20951 w 1806209"/>
              <a:gd name="connsiteY4" fmla="*/ 234521 h 876778"/>
              <a:gd name="connsiteX5" fmla="*/ 53608 w 1806209"/>
              <a:gd name="connsiteY5" fmla="*/ 223635 h 876778"/>
              <a:gd name="connsiteX6" fmla="*/ 118922 w 1806209"/>
              <a:gd name="connsiteY6" fmla="*/ 190978 h 876778"/>
              <a:gd name="connsiteX7" fmla="*/ 206008 w 1806209"/>
              <a:gd name="connsiteY7" fmla="*/ 147435 h 876778"/>
              <a:gd name="connsiteX8" fmla="*/ 238665 w 1806209"/>
              <a:gd name="connsiteY8" fmla="*/ 125664 h 876778"/>
              <a:gd name="connsiteX9" fmla="*/ 260436 w 1806209"/>
              <a:gd name="connsiteY9" fmla="*/ 103892 h 876778"/>
              <a:gd name="connsiteX10" fmla="*/ 303979 w 1806209"/>
              <a:gd name="connsiteY10" fmla="*/ 93007 h 876778"/>
              <a:gd name="connsiteX11" fmla="*/ 336636 w 1806209"/>
              <a:gd name="connsiteY11" fmla="*/ 82121 h 876778"/>
              <a:gd name="connsiteX12" fmla="*/ 358408 w 1806209"/>
              <a:gd name="connsiteY12" fmla="*/ 60350 h 876778"/>
              <a:gd name="connsiteX13" fmla="*/ 412836 w 1806209"/>
              <a:gd name="connsiteY13" fmla="*/ 49464 h 876778"/>
              <a:gd name="connsiteX14" fmla="*/ 478151 w 1806209"/>
              <a:gd name="connsiteY14" fmla="*/ 27692 h 876778"/>
              <a:gd name="connsiteX15" fmla="*/ 510808 w 1806209"/>
              <a:gd name="connsiteY15" fmla="*/ 16807 h 876778"/>
              <a:gd name="connsiteX16" fmla="*/ 1806209 w 1806209"/>
              <a:gd name="connsiteY16" fmla="*/ 0 h 876778"/>
              <a:gd name="connsiteX17" fmla="*/ 708134 w 1806209"/>
              <a:gd name="connsiteY17" fmla="*/ 0 h 876778"/>
              <a:gd name="connsiteX18" fmla="*/ 709028 w 1806209"/>
              <a:gd name="connsiteY18" fmla="*/ 1950 h 876778"/>
              <a:gd name="connsiteX19" fmla="*/ 641436 w 1806209"/>
              <a:gd name="connsiteY19" fmla="*/ 71235 h 876778"/>
              <a:gd name="connsiteX20" fmla="*/ 576122 w 1806209"/>
              <a:gd name="connsiteY20" fmla="*/ 114778 h 876778"/>
              <a:gd name="connsiteX21" fmla="*/ 543465 w 1806209"/>
              <a:gd name="connsiteY21" fmla="*/ 125664 h 876778"/>
              <a:gd name="connsiteX22" fmla="*/ 510808 w 1806209"/>
              <a:gd name="connsiteY22" fmla="*/ 147435 h 876778"/>
              <a:gd name="connsiteX23" fmla="*/ 314865 w 1806209"/>
              <a:gd name="connsiteY23" fmla="*/ 169207 h 876778"/>
              <a:gd name="connsiteX24" fmla="*/ 260436 w 1806209"/>
              <a:gd name="connsiteY24" fmla="*/ 212750 h 876778"/>
              <a:gd name="connsiteX25" fmla="*/ 195122 w 1806209"/>
              <a:gd name="connsiteY25" fmla="*/ 256292 h 876778"/>
              <a:gd name="connsiteX26" fmla="*/ 140694 w 1806209"/>
              <a:gd name="connsiteY26" fmla="*/ 321607 h 876778"/>
              <a:gd name="connsiteX27" fmla="*/ 86265 w 1806209"/>
              <a:gd name="connsiteY27" fmla="*/ 376035 h 876778"/>
              <a:gd name="connsiteX28" fmla="*/ 42722 w 1806209"/>
              <a:gd name="connsiteY28" fmla="*/ 430464 h 876778"/>
              <a:gd name="connsiteX29" fmla="*/ 2368 w 1806209"/>
              <a:gd name="connsiteY29" fmla="*/ 445198 h 876778"/>
              <a:gd name="connsiteX30" fmla="*/ 0 w 1806209"/>
              <a:gd name="connsiteY30" fmla="*/ 445880 h 876778"/>
              <a:gd name="connsiteX31" fmla="*/ 0 w 1806209"/>
              <a:gd name="connsiteY31" fmla="*/ 876778 h 876778"/>
              <a:gd name="connsiteX32" fmla="*/ 1806209 w 1806209"/>
              <a:gd name="connsiteY32" fmla="*/ 876778 h 8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6209" h="876778">
                <a:moveTo>
                  <a:pt x="527412" y="0"/>
                </a:moveTo>
                <a:lnTo>
                  <a:pt x="0" y="0"/>
                </a:lnTo>
                <a:lnTo>
                  <a:pt x="0" y="255471"/>
                </a:lnTo>
                <a:lnTo>
                  <a:pt x="10065" y="245407"/>
                </a:lnTo>
                <a:cubicBezTo>
                  <a:pt x="13308" y="241284"/>
                  <a:pt x="16551" y="237161"/>
                  <a:pt x="20951" y="234521"/>
                </a:cubicBezTo>
                <a:cubicBezTo>
                  <a:pt x="30790" y="228617"/>
                  <a:pt x="43345" y="228767"/>
                  <a:pt x="53608" y="223635"/>
                </a:cubicBezTo>
                <a:cubicBezTo>
                  <a:pt x="138017" y="181431"/>
                  <a:pt x="36838" y="218340"/>
                  <a:pt x="118922" y="190978"/>
                </a:cubicBezTo>
                <a:cubicBezTo>
                  <a:pt x="156922" y="152980"/>
                  <a:pt x="130958" y="172453"/>
                  <a:pt x="206008" y="147435"/>
                </a:cubicBezTo>
                <a:cubicBezTo>
                  <a:pt x="216894" y="140178"/>
                  <a:pt x="228449" y="133837"/>
                  <a:pt x="238665" y="125664"/>
                </a:cubicBezTo>
                <a:cubicBezTo>
                  <a:pt x="246679" y="119253"/>
                  <a:pt x="251256" y="108482"/>
                  <a:pt x="260436" y="103892"/>
                </a:cubicBezTo>
                <a:cubicBezTo>
                  <a:pt x="273817" y="97201"/>
                  <a:pt x="289594" y="97117"/>
                  <a:pt x="303979" y="93007"/>
                </a:cubicBezTo>
                <a:cubicBezTo>
                  <a:pt x="315012" y="89855"/>
                  <a:pt x="325750" y="85750"/>
                  <a:pt x="336636" y="82121"/>
                </a:cubicBezTo>
                <a:cubicBezTo>
                  <a:pt x="343893" y="74864"/>
                  <a:pt x="348975" y="64393"/>
                  <a:pt x="358408" y="60350"/>
                </a:cubicBezTo>
                <a:cubicBezTo>
                  <a:pt x="375414" y="53062"/>
                  <a:pt x="394986" y="54332"/>
                  <a:pt x="412836" y="49464"/>
                </a:cubicBezTo>
                <a:cubicBezTo>
                  <a:pt x="434977" y="43425"/>
                  <a:pt x="456379" y="34949"/>
                  <a:pt x="478151" y="27692"/>
                </a:cubicBezTo>
                <a:lnTo>
                  <a:pt x="510808" y="16807"/>
                </a:lnTo>
                <a:close/>
                <a:moveTo>
                  <a:pt x="1806209" y="0"/>
                </a:moveTo>
                <a:lnTo>
                  <a:pt x="708134" y="0"/>
                </a:lnTo>
                <a:lnTo>
                  <a:pt x="709028" y="1950"/>
                </a:lnTo>
                <a:cubicBezTo>
                  <a:pt x="728907" y="60380"/>
                  <a:pt x="677113" y="62316"/>
                  <a:pt x="641436" y="71235"/>
                </a:cubicBezTo>
                <a:cubicBezTo>
                  <a:pt x="619665" y="85749"/>
                  <a:pt x="600945" y="106503"/>
                  <a:pt x="576122" y="114778"/>
                </a:cubicBezTo>
                <a:cubicBezTo>
                  <a:pt x="565236" y="118407"/>
                  <a:pt x="553728" y="120532"/>
                  <a:pt x="543465" y="125664"/>
                </a:cubicBezTo>
                <a:cubicBezTo>
                  <a:pt x="531763" y="131515"/>
                  <a:pt x="523220" y="143298"/>
                  <a:pt x="510808" y="147435"/>
                </a:cubicBezTo>
                <a:cubicBezTo>
                  <a:pt x="474669" y="159481"/>
                  <a:pt x="324413" y="168411"/>
                  <a:pt x="314865" y="169207"/>
                </a:cubicBezTo>
                <a:cubicBezTo>
                  <a:pt x="241324" y="193719"/>
                  <a:pt x="321038" y="159724"/>
                  <a:pt x="260436" y="212750"/>
                </a:cubicBezTo>
                <a:cubicBezTo>
                  <a:pt x="240744" y="229980"/>
                  <a:pt x="195122" y="256292"/>
                  <a:pt x="195122" y="256292"/>
                </a:cubicBezTo>
                <a:cubicBezTo>
                  <a:pt x="141076" y="337364"/>
                  <a:pt x="210531" y="237803"/>
                  <a:pt x="140694" y="321607"/>
                </a:cubicBezTo>
                <a:cubicBezTo>
                  <a:pt x="95337" y="376034"/>
                  <a:pt x="146135" y="336122"/>
                  <a:pt x="86265" y="376035"/>
                </a:cubicBezTo>
                <a:cubicBezTo>
                  <a:pt x="78573" y="387573"/>
                  <a:pt x="58234" y="422708"/>
                  <a:pt x="42722" y="430464"/>
                </a:cubicBezTo>
                <a:cubicBezTo>
                  <a:pt x="32459" y="435596"/>
                  <a:pt x="16131" y="441039"/>
                  <a:pt x="2368" y="445198"/>
                </a:cubicBezTo>
                <a:lnTo>
                  <a:pt x="0" y="445880"/>
                </a:lnTo>
                <a:lnTo>
                  <a:pt x="0" y="876778"/>
                </a:lnTo>
                <a:lnTo>
                  <a:pt x="1806209" y="876778"/>
                </a:lnTo>
                <a:close/>
              </a:path>
            </a:pathLst>
          </a:custGeom>
        </p:spPr>
      </p:pic>
      <p:sp>
        <p:nvSpPr>
          <p:cNvPr id="17" name="Freeform: Shape 16">
            <a:extLst>
              <a:ext uri="{FF2B5EF4-FFF2-40B4-BE49-F238E27FC236}">
                <a16:creationId xmlns:a16="http://schemas.microsoft.com/office/drawing/2014/main" id="{57E6F9A8-1B4B-4FEF-942A-15CA97E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6837"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24984D-A5F2-8F15-1E35-C92CD55A6BDC}"/>
              </a:ext>
            </a:extLst>
          </p:cNvPr>
          <p:cNvSpPr txBox="1"/>
          <p:nvPr/>
        </p:nvSpPr>
        <p:spPr>
          <a:xfrm>
            <a:off x="4392900" y="2688336"/>
            <a:ext cx="6767224" cy="3182239"/>
          </a:xfrm>
          <a:prstGeom prst="rect">
            <a:avLst/>
          </a:prstGeom>
        </p:spPr>
        <p:txBody>
          <a:bodyPr vert="horz" lIns="91440" tIns="45720" rIns="91440" bIns="45720" rtlCol="0" anchor="t">
            <a:normAutofit/>
          </a:bodyPr>
          <a:lstStyle/>
          <a:p>
            <a:pPr algn="r">
              <a:spcBef>
                <a:spcPct val="0"/>
              </a:spcBef>
              <a:spcAft>
                <a:spcPts val="600"/>
              </a:spcAft>
            </a:pPr>
            <a:r>
              <a:rPr lang="en-US" sz="6600" cap="all">
                <a:ln w="3175" cmpd="sng">
                  <a:noFill/>
                </a:ln>
                <a:latin typeface="+mj-lt"/>
                <a:ea typeface="+mj-ea"/>
                <a:cs typeface="+mj-cs"/>
              </a:rPr>
              <a:t>Α’ ΜΕΡΟΣ: ΘΕΩΡΙΑ</a:t>
            </a:r>
          </a:p>
        </p:txBody>
      </p:sp>
    </p:spTree>
    <p:extLst>
      <p:ext uri="{BB962C8B-B14F-4D97-AF65-F5344CB8AC3E}">
        <p14:creationId xmlns:p14="http://schemas.microsoft.com/office/powerpoint/2010/main" val="130279737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4"/>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3784F83-7B25-0AC8-425C-1E9DBE5D5B13}"/>
              </a:ext>
            </a:extLst>
          </p:cNvPr>
          <p:cNvSpPr txBox="1"/>
          <p:nvPr/>
        </p:nvSpPr>
        <p:spPr>
          <a:xfrm>
            <a:off x="685801" y="643466"/>
            <a:ext cx="2590799" cy="4995333"/>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solidFill>
                  <a:srgbClr val="FFFFFF"/>
                </a:solidFill>
                <a:latin typeface="+mj-lt"/>
                <a:ea typeface="+mj-ea"/>
                <a:cs typeface="+mj-cs"/>
              </a:rPr>
              <a:t>ΜΕ ΤΙ ΘΑ ΑΣΧΟΛΗΘΟΥΜΕ ΣΕ ΑΥΤΟ ΤΟ ΔΙΔΑΚΤΙΚΟ ΕΤΟΣ?</a:t>
            </a:r>
          </a:p>
        </p:txBody>
      </p:sp>
      <p:graphicFrame>
        <p:nvGraphicFramePr>
          <p:cNvPr id="5" name="TextBox 2">
            <a:extLst>
              <a:ext uri="{FF2B5EF4-FFF2-40B4-BE49-F238E27FC236}">
                <a16:creationId xmlns:a16="http://schemas.microsoft.com/office/drawing/2014/main" id="{8D728495-E63A-BC50-8C46-70F98FFB61BD}"/>
              </a:ext>
            </a:extLst>
          </p:cNvPr>
          <p:cNvGraphicFramePr/>
          <p:nvPr>
            <p:extLst>
              <p:ext uri="{D42A27DB-BD31-4B8C-83A1-F6EECF244321}">
                <p14:modId xmlns:p14="http://schemas.microsoft.com/office/powerpoint/2010/main" val="315640120"/>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482420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3C245-D096-44C2-DB32-D20BA982638E}"/>
              </a:ext>
            </a:extLst>
          </p:cNvPr>
          <p:cNvSpPr txBox="1"/>
          <p:nvPr/>
        </p:nvSpPr>
        <p:spPr>
          <a:xfrm>
            <a:off x="2112579" y="189187"/>
            <a:ext cx="6746655" cy="707886"/>
          </a:xfrm>
          <a:prstGeom prst="rect">
            <a:avLst/>
          </a:prstGeom>
          <a:noFill/>
        </p:spPr>
        <p:txBody>
          <a:bodyPr wrap="none" rtlCol="0">
            <a:spAutoFit/>
          </a:bodyPr>
          <a:lstStyle/>
          <a:p>
            <a:r>
              <a:rPr lang="el-GR" sz="4000" dirty="0"/>
              <a:t>ΚΕΦΑΛΑΙΟ 1</a:t>
            </a:r>
            <a:r>
              <a:rPr lang="en-US" sz="4000" dirty="0"/>
              <a:t>: </a:t>
            </a:r>
            <a:r>
              <a:rPr lang="el-GR" sz="4000" dirty="0"/>
              <a:t>ΒΑΣΙΚΕΣ ΕΝΝΟΙΕΣ</a:t>
            </a:r>
          </a:p>
        </p:txBody>
      </p:sp>
      <p:sp>
        <p:nvSpPr>
          <p:cNvPr id="3" name="TextBox 2">
            <a:extLst>
              <a:ext uri="{FF2B5EF4-FFF2-40B4-BE49-F238E27FC236}">
                <a16:creationId xmlns:a16="http://schemas.microsoft.com/office/drawing/2014/main" id="{10340E6C-11DE-BA45-8582-8D9E907FE63E}"/>
              </a:ext>
            </a:extLst>
          </p:cNvPr>
          <p:cNvSpPr txBox="1"/>
          <p:nvPr/>
        </p:nvSpPr>
        <p:spPr>
          <a:xfrm>
            <a:off x="4320875" y="1450428"/>
            <a:ext cx="2330061" cy="584775"/>
          </a:xfrm>
          <a:prstGeom prst="rect">
            <a:avLst/>
          </a:prstGeom>
          <a:noFill/>
        </p:spPr>
        <p:txBody>
          <a:bodyPr wrap="none" rtlCol="0">
            <a:spAutoFit/>
          </a:bodyPr>
          <a:lstStyle/>
          <a:p>
            <a:r>
              <a:rPr lang="el-GR" sz="3200" dirty="0"/>
              <a:t>ΜΑΘΗΜΑ 1</a:t>
            </a:r>
            <a:r>
              <a:rPr lang="el-GR" sz="3200" baseline="30000" dirty="0"/>
              <a:t>ο</a:t>
            </a:r>
            <a:endParaRPr lang="el-GR" sz="3200" dirty="0"/>
          </a:p>
        </p:txBody>
      </p:sp>
      <p:sp>
        <p:nvSpPr>
          <p:cNvPr id="4" name="TextBox 3">
            <a:extLst>
              <a:ext uri="{FF2B5EF4-FFF2-40B4-BE49-F238E27FC236}">
                <a16:creationId xmlns:a16="http://schemas.microsoft.com/office/drawing/2014/main" id="{37B9E153-A531-61E9-9607-6CBBDD8D9467}"/>
              </a:ext>
            </a:extLst>
          </p:cNvPr>
          <p:cNvSpPr txBox="1"/>
          <p:nvPr/>
        </p:nvSpPr>
        <p:spPr>
          <a:xfrm>
            <a:off x="1114097" y="2785241"/>
            <a:ext cx="5233227" cy="369332"/>
          </a:xfrm>
          <a:prstGeom prst="rect">
            <a:avLst/>
          </a:prstGeom>
          <a:noFill/>
        </p:spPr>
        <p:txBody>
          <a:bodyPr wrap="none" rtlCol="0">
            <a:spAutoFit/>
          </a:bodyPr>
          <a:lstStyle/>
          <a:p>
            <a:r>
              <a:rPr lang="el-GR" dirty="0"/>
              <a:t>ΕΡΩΤΗΣΗ 1</a:t>
            </a:r>
            <a:r>
              <a:rPr lang="en-US" dirty="0"/>
              <a:t>: </a:t>
            </a:r>
            <a:r>
              <a:rPr lang="el-GR" dirty="0"/>
              <a:t>ΜΕ ΤΙ ΑΣΧΟΛΕΙΤΑΙ Η ΧΗΜΕΙΑ? (ΟΡΙΣΜΟΣ)</a:t>
            </a:r>
          </a:p>
        </p:txBody>
      </p:sp>
      <p:sp>
        <p:nvSpPr>
          <p:cNvPr id="5" name="TextBox 4">
            <a:extLst>
              <a:ext uri="{FF2B5EF4-FFF2-40B4-BE49-F238E27FC236}">
                <a16:creationId xmlns:a16="http://schemas.microsoft.com/office/drawing/2014/main" id="{725A8EF4-2C78-BCE8-66F3-0FD4D37C9AF4}"/>
              </a:ext>
            </a:extLst>
          </p:cNvPr>
          <p:cNvSpPr txBox="1"/>
          <p:nvPr/>
        </p:nvSpPr>
        <p:spPr>
          <a:xfrm>
            <a:off x="1114097" y="3429000"/>
            <a:ext cx="10761792" cy="3139321"/>
          </a:xfrm>
          <a:prstGeom prst="rect">
            <a:avLst/>
          </a:prstGeom>
          <a:noFill/>
        </p:spPr>
        <p:txBody>
          <a:bodyPr wrap="none" rtlCol="0">
            <a:spAutoFit/>
          </a:bodyPr>
          <a:lstStyle/>
          <a:p>
            <a:r>
              <a:rPr lang="el-GR" dirty="0"/>
              <a:t>ΑΠΑΝΤΗΣΗ </a:t>
            </a:r>
            <a:r>
              <a:rPr lang="en-US" dirty="0"/>
              <a:t>: </a:t>
            </a:r>
            <a:r>
              <a:rPr lang="el-GR" dirty="0"/>
              <a:t>ΧΗΜΕΙΑ </a:t>
            </a:r>
            <a:r>
              <a:rPr lang="el-GR" dirty="0">
                <a:solidFill>
                  <a:schemeClr val="bg1"/>
                </a:solidFill>
                <a:highlight>
                  <a:srgbClr val="FF00FF"/>
                </a:highlight>
              </a:rPr>
              <a:t>ΕΊΝΑΙ</a:t>
            </a:r>
            <a:r>
              <a:rPr lang="el-GR" dirty="0">
                <a:solidFill>
                  <a:schemeClr val="bg1"/>
                </a:solidFill>
              </a:rPr>
              <a:t> </a:t>
            </a:r>
            <a:r>
              <a:rPr lang="el-GR" dirty="0"/>
              <a:t>Η ΕΠΙΣΤΗΜΗ Η ΟΠΟΙΑ ΜΕΛΕΤΑ ΤΗΝ ΥΛΗ ΚΑΙ ΤΙΣ ΜΕΤΑΜΟΡΦΩΣΕΙΣ ΤΗΣ. </a:t>
            </a:r>
          </a:p>
          <a:p>
            <a:r>
              <a:rPr lang="el-GR" dirty="0"/>
              <a:t>ΣΥΓΚΕΚΡΙΜΕΝΑ, Η ΧΗΜΕΙΑ </a:t>
            </a:r>
            <a:r>
              <a:rPr lang="el-GR" dirty="0">
                <a:solidFill>
                  <a:schemeClr val="bg1"/>
                </a:solidFill>
                <a:highlight>
                  <a:srgbClr val="FF00FF"/>
                </a:highlight>
              </a:rPr>
              <a:t>ΜΕΛΕΤΑ</a:t>
            </a:r>
            <a:r>
              <a:rPr lang="el-GR" dirty="0"/>
              <a:t> </a:t>
            </a:r>
            <a:r>
              <a:rPr lang="en-US" dirty="0"/>
              <a:t>:</a:t>
            </a:r>
          </a:p>
          <a:p>
            <a:pPr marL="342900" indent="-342900">
              <a:buFont typeface="+mj-lt"/>
              <a:buAutoNum type="arabicPeriod"/>
            </a:pPr>
            <a:r>
              <a:rPr lang="el-GR" dirty="0">
                <a:solidFill>
                  <a:schemeClr val="bg1"/>
                </a:solidFill>
                <a:highlight>
                  <a:srgbClr val="FFFF00"/>
                </a:highlight>
              </a:rPr>
              <a:t>ΤΗ ΔΟΜΗ </a:t>
            </a:r>
            <a:r>
              <a:rPr lang="el-GR" dirty="0"/>
              <a:t>ΤΗΣ ΥΛΗΣ, ΔΗΛΑΔΗ ΤΩΝ ΚΑΘΑΡΩΝ ΟΥΣΙΩΝ ΚΑΙ ΤΩΝ ΜΙΓΜΑΤΩΝ. </a:t>
            </a:r>
          </a:p>
          <a:p>
            <a:pPr marL="342900" indent="-342900">
              <a:buFont typeface="+mj-lt"/>
              <a:buAutoNum type="arabicPeriod"/>
            </a:pPr>
            <a:r>
              <a:rPr lang="el-GR" dirty="0">
                <a:solidFill>
                  <a:schemeClr val="bg1"/>
                </a:solidFill>
                <a:highlight>
                  <a:srgbClr val="FFFF00"/>
                </a:highlight>
              </a:rPr>
              <a:t>ΤΗ ΧΗΜΙΚΗ ΣΥΣΤΑΣΗ </a:t>
            </a:r>
            <a:r>
              <a:rPr lang="el-GR" dirty="0"/>
              <a:t>ΤΗΣ ΥΛΗΣ, ΔΗΛΑΔΗ ΤΩΝ ΚΑΘΑΡΩΝ ΟΥΣΙΩΝ ΚΑΙ ΤΩΝ ΜΙΓΜΑΤΩΝ. </a:t>
            </a:r>
          </a:p>
          <a:p>
            <a:pPr marL="342900" indent="-342900">
              <a:buFont typeface="+mj-lt"/>
              <a:buAutoNum type="arabicPeriod"/>
            </a:pPr>
            <a:r>
              <a:rPr lang="el-GR" dirty="0">
                <a:solidFill>
                  <a:schemeClr val="bg1"/>
                </a:solidFill>
                <a:highlight>
                  <a:srgbClr val="FFFF00"/>
                </a:highlight>
              </a:rPr>
              <a:t>ΤΑ ΧΑΡΑΚΤΗΡΙΣΤΙΚΑ ΓΝΩΡΙΣΜΑΤΑ Η’ ΑΛΛΙΩΣ ΤΙΣ ΦΥΣΙΚΕΣ ΙΔΙΟΤΗΤΕΣ </a:t>
            </a:r>
            <a:r>
              <a:rPr lang="el-GR" dirty="0"/>
              <a:t>ΤΗΣ ΥΛΗΣ, ΔΗΛΑΔΗ ΤΩΝ ΚΑΘΑΡΩΝ </a:t>
            </a:r>
          </a:p>
          <a:p>
            <a:r>
              <a:rPr lang="el-GR" dirty="0"/>
              <a:t>ΟΥΣΙΩΝ ΚΑΙ ΤΩΝ ΜΙΓΜΑΤΩΝ. </a:t>
            </a:r>
          </a:p>
          <a:p>
            <a:pPr marL="342900" indent="-342900">
              <a:buAutoNum type="arabicPeriod" startAt="4"/>
            </a:pPr>
            <a:r>
              <a:rPr lang="el-GR" dirty="0">
                <a:solidFill>
                  <a:schemeClr val="bg1"/>
                </a:solidFill>
                <a:highlight>
                  <a:srgbClr val="FFFF00"/>
                </a:highlight>
              </a:rPr>
              <a:t>ΤΟΝ ΤΡΟΠΟ </a:t>
            </a:r>
            <a:r>
              <a:rPr lang="el-GR" dirty="0"/>
              <a:t>ΜΕ ΤΟΝ ΟΠΟΙΟ ΟΙ ΧΗΜΙΚΕΣ ΟΥΣΙΕΣ ΑΝΤΙΔΡΟΥΝ ΜΕΤΑΞΥ ΤΟΥΣ, ΔΗΛΑΔΗ ΜΕΤΑΤΡΕΠΟΝΤΑΙ ΜΕΣΩ</a:t>
            </a:r>
          </a:p>
          <a:p>
            <a:r>
              <a:rPr lang="el-GR" dirty="0"/>
              <a:t>ΧΗΜΙΚΩΝ ΦΑΙΝΟΜΕΝΩΝ ΣΕ ΆΛΛΕΣ ΟΥΣΙΕΣ ΜΕ ΔΙΑΦΟΡΕΤΙΚΗ ΣΥΣΤΑΣΗ ΚΑΙ ΙΔΙΟΤΗΤΕΣ. </a:t>
            </a:r>
          </a:p>
          <a:p>
            <a:endParaRPr lang="el-GR" dirty="0"/>
          </a:p>
          <a:p>
            <a:r>
              <a:rPr lang="el-GR" dirty="0"/>
              <a:t>* Η ΧΗΜΕΙΑ ΘΕΩΡΕΙΤΑΙ ΒΑΣΙΚΗ ΕΠΙΣΤΗΜΗ, ΚΑΘΩΣ ΑΠΟΤΕΛΕΙ ΤΟ ΥΠΟΒΑΘΡΟ ΓΙΑ ΤΗ ΣΠΟΥΔΗ ΑΛΛΩΝ ΘΕΤΙΚΩΝ </a:t>
            </a:r>
          </a:p>
          <a:p>
            <a:r>
              <a:rPr lang="el-GR" dirty="0"/>
              <a:t>ΕΠΙΣΤΗΜΩΝ, ΌΠΩΣ Η ΒΙΟΛΟΓΙΑ, Η ΙΑΤΡΙΚΗ, Η ΦΑΡΜΑΚΕΥΤΙΚΗ Κ.Α.  </a:t>
            </a:r>
          </a:p>
        </p:txBody>
      </p:sp>
    </p:spTree>
    <p:extLst>
      <p:ext uri="{BB962C8B-B14F-4D97-AF65-F5344CB8AC3E}">
        <p14:creationId xmlns:p14="http://schemas.microsoft.com/office/powerpoint/2010/main" val="415695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C0D77-73F8-3046-A517-DD5CCAC15BF7}"/>
              </a:ext>
            </a:extLst>
          </p:cNvPr>
          <p:cNvSpPr txBox="1"/>
          <p:nvPr/>
        </p:nvSpPr>
        <p:spPr>
          <a:xfrm>
            <a:off x="4687614" y="378372"/>
            <a:ext cx="2495170" cy="584775"/>
          </a:xfrm>
          <a:prstGeom prst="rect">
            <a:avLst/>
          </a:prstGeom>
          <a:noFill/>
        </p:spPr>
        <p:txBody>
          <a:bodyPr wrap="none" rtlCol="0">
            <a:spAutoFit/>
          </a:bodyPr>
          <a:lstStyle/>
          <a:p>
            <a:r>
              <a:rPr lang="el-GR" sz="3200"/>
              <a:t>ΜΑΘΗΜΑ 2</a:t>
            </a:r>
            <a:r>
              <a:rPr lang="el-GR" sz="3200" baseline="30000"/>
              <a:t>ο</a:t>
            </a:r>
            <a:r>
              <a:rPr lang="el-GR" sz="3200"/>
              <a:t> </a:t>
            </a:r>
            <a:endParaRPr lang="el-GR" sz="3200" dirty="0"/>
          </a:p>
        </p:txBody>
      </p:sp>
      <p:sp>
        <p:nvSpPr>
          <p:cNvPr id="6" name="TextBox 5">
            <a:extLst>
              <a:ext uri="{FF2B5EF4-FFF2-40B4-BE49-F238E27FC236}">
                <a16:creationId xmlns:a16="http://schemas.microsoft.com/office/drawing/2014/main" id="{46012938-3928-2853-6A75-4FA270E7EEE6}"/>
              </a:ext>
            </a:extLst>
          </p:cNvPr>
          <p:cNvSpPr txBox="1"/>
          <p:nvPr/>
        </p:nvSpPr>
        <p:spPr>
          <a:xfrm>
            <a:off x="902525" y="1662545"/>
            <a:ext cx="5017656" cy="369332"/>
          </a:xfrm>
          <a:prstGeom prst="rect">
            <a:avLst/>
          </a:prstGeom>
          <a:noFill/>
        </p:spPr>
        <p:txBody>
          <a:bodyPr wrap="none" rtlCol="0">
            <a:spAutoFit/>
          </a:bodyPr>
          <a:lstStyle/>
          <a:p>
            <a:r>
              <a:rPr lang="el-GR"/>
              <a:t>ΕΡΩΤΗΣΗ 1</a:t>
            </a:r>
            <a:r>
              <a:rPr lang="en-US"/>
              <a:t>: </a:t>
            </a:r>
            <a:r>
              <a:rPr lang="el-GR"/>
              <a:t>ΠΟΙΑ ΕΙΝΑΙ ΤΑ ΓΝΩΡΙΣΜΑΤΑ ΤΗΣ ΥΛΗΣ?</a:t>
            </a:r>
            <a:endParaRPr lang="el-GR" dirty="0"/>
          </a:p>
        </p:txBody>
      </p:sp>
      <p:sp>
        <p:nvSpPr>
          <p:cNvPr id="7" name="TextBox 6">
            <a:extLst>
              <a:ext uri="{FF2B5EF4-FFF2-40B4-BE49-F238E27FC236}">
                <a16:creationId xmlns:a16="http://schemas.microsoft.com/office/drawing/2014/main" id="{6683655E-C5D8-3397-6E8E-5D80319C757B}"/>
              </a:ext>
            </a:extLst>
          </p:cNvPr>
          <p:cNvSpPr txBox="1"/>
          <p:nvPr/>
        </p:nvSpPr>
        <p:spPr>
          <a:xfrm>
            <a:off x="1009403" y="2546609"/>
            <a:ext cx="10782119" cy="1477328"/>
          </a:xfrm>
          <a:prstGeom prst="rect">
            <a:avLst/>
          </a:prstGeom>
          <a:noFill/>
        </p:spPr>
        <p:txBody>
          <a:bodyPr wrap="none" rtlCol="0">
            <a:spAutoFit/>
          </a:bodyPr>
          <a:lstStyle/>
          <a:p>
            <a:r>
              <a:rPr lang="el-GR"/>
              <a:t>ΑΠΑΝΤΗΣΗ</a:t>
            </a:r>
            <a:r>
              <a:rPr lang="en-US"/>
              <a:t>: </a:t>
            </a:r>
            <a:r>
              <a:rPr lang="el-GR"/>
              <a:t>ΥΛΗ ΕΊΝΑΙ ΟΤΙΔΗΠΟΤΕ ΥΠΑΡΧΕΙ ΑΝΤΙΚΕΙΜΕΝΙΚΑ ΚΑΙ ΓΙΝΕΤΑΙ ΑΝΤΙΛΗΠΤΟ ΜΕ ΤΙΣ ΑΙΣΘΗΣΕΙΣ Ή ΜΕ ΤΑ </a:t>
            </a:r>
          </a:p>
          <a:p>
            <a:r>
              <a:rPr lang="el-GR"/>
              <a:t>ΕΠΙΣΤΗΜΟΝΙΚΑ ΟΡΓΑΝΑ (Π.Χ. ΜΕ ΤΟ ΜΙΚΡΟΣΚΟΠΙΟ). ΤΑ ΧΑΡΑΚΤΗΡΙΣΤΙΚΑ ΤΗΣ ΓΝΩΡΙΣΜΑΤΑ ΕΊΝΑΙ</a:t>
            </a:r>
            <a:r>
              <a:rPr lang="en-US"/>
              <a:t>:</a:t>
            </a:r>
          </a:p>
          <a:p>
            <a:pPr marL="342900" indent="-342900">
              <a:buFont typeface="+mj-lt"/>
              <a:buAutoNum type="arabicPeriod"/>
            </a:pPr>
            <a:r>
              <a:rPr lang="el-GR">
                <a:solidFill>
                  <a:schemeClr val="bg1"/>
                </a:solidFill>
                <a:highlight>
                  <a:srgbClr val="FFFF00"/>
                </a:highlight>
              </a:rPr>
              <a:t>Η ΜΑΖΑ (</a:t>
            </a:r>
            <a:r>
              <a:rPr lang="en-US">
                <a:solidFill>
                  <a:schemeClr val="bg1"/>
                </a:solidFill>
                <a:highlight>
                  <a:srgbClr val="FFFF00"/>
                </a:highlight>
              </a:rPr>
              <a:t>m)</a:t>
            </a:r>
            <a:r>
              <a:rPr lang="el-GR">
                <a:solidFill>
                  <a:schemeClr val="bg1"/>
                </a:solidFill>
                <a:highlight>
                  <a:srgbClr val="FFFF00"/>
                </a:highlight>
              </a:rPr>
              <a:t>                            </a:t>
            </a:r>
            <a:endParaRPr lang="en-US">
              <a:solidFill>
                <a:schemeClr val="bg1"/>
              </a:solidFill>
              <a:highlight>
                <a:srgbClr val="FFFF00"/>
              </a:highlight>
            </a:endParaRPr>
          </a:p>
          <a:p>
            <a:pPr marL="342900" indent="-342900">
              <a:buFont typeface="+mj-lt"/>
              <a:buAutoNum type="arabicPeriod"/>
            </a:pPr>
            <a:r>
              <a:rPr lang="el-GR">
                <a:solidFill>
                  <a:schemeClr val="bg1"/>
                </a:solidFill>
                <a:highlight>
                  <a:srgbClr val="FFFF00"/>
                </a:highlight>
              </a:rPr>
              <a:t>Ο ΟΓΚΟΣ (</a:t>
            </a:r>
            <a:r>
              <a:rPr lang="en-US">
                <a:solidFill>
                  <a:schemeClr val="bg1"/>
                </a:solidFill>
                <a:highlight>
                  <a:srgbClr val="FFFF00"/>
                </a:highlight>
              </a:rPr>
              <a:t>V)</a:t>
            </a:r>
          </a:p>
          <a:p>
            <a:pPr marL="342900" indent="-342900">
              <a:buFont typeface="+mj-lt"/>
              <a:buAutoNum type="arabicPeriod"/>
            </a:pPr>
            <a:r>
              <a:rPr lang="el-GR">
                <a:solidFill>
                  <a:schemeClr val="bg1"/>
                </a:solidFill>
                <a:highlight>
                  <a:srgbClr val="FFFF00"/>
                </a:highlight>
              </a:rPr>
              <a:t>Η ΠΥΚΝΟΤΗΤΑ (ρ)</a:t>
            </a:r>
            <a:endParaRPr lang="el-GR" dirty="0">
              <a:solidFill>
                <a:schemeClr val="bg1"/>
              </a:solidFill>
              <a:highlight>
                <a:srgbClr val="FFFF00"/>
              </a:highlight>
            </a:endParaRPr>
          </a:p>
        </p:txBody>
      </p:sp>
      <p:sp>
        <p:nvSpPr>
          <p:cNvPr id="12" name="TextBox 11">
            <a:extLst>
              <a:ext uri="{FF2B5EF4-FFF2-40B4-BE49-F238E27FC236}">
                <a16:creationId xmlns:a16="http://schemas.microsoft.com/office/drawing/2014/main" id="{46D6695B-F830-C9AE-1D17-A244F29B0BB7}"/>
              </a:ext>
            </a:extLst>
          </p:cNvPr>
          <p:cNvSpPr txBox="1"/>
          <p:nvPr/>
        </p:nvSpPr>
        <p:spPr>
          <a:xfrm>
            <a:off x="1009403" y="4256690"/>
            <a:ext cx="7518084" cy="369332"/>
          </a:xfrm>
          <a:prstGeom prst="rect">
            <a:avLst/>
          </a:prstGeom>
          <a:noFill/>
        </p:spPr>
        <p:txBody>
          <a:bodyPr wrap="none" rtlCol="0">
            <a:spAutoFit/>
          </a:bodyPr>
          <a:lstStyle/>
          <a:p>
            <a:r>
              <a:rPr lang="el-GR"/>
              <a:t>*ΣΥΜΠΕΡΑΣΜΑ</a:t>
            </a:r>
            <a:r>
              <a:rPr lang="en-US"/>
              <a:t>: </a:t>
            </a:r>
            <a:r>
              <a:rPr lang="el-GR"/>
              <a:t>ΟΤΙΔΗΠΟΤΕ ΚΑΤΑΛΑΜΒΑΝΕΙ ΟΓΚΟ ΚΑΙ ΕΧΕΙ ΜΑΖΑ ΕΊΝΑΙ ΥΛΗ. </a:t>
            </a:r>
            <a:endParaRPr lang="el-GR" dirty="0"/>
          </a:p>
        </p:txBody>
      </p:sp>
    </p:spTree>
    <p:extLst>
      <p:ext uri="{BB962C8B-B14F-4D97-AF65-F5344CB8AC3E}">
        <p14:creationId xmlns:p14="http://schemas.microsoft.com/office/powerpoint/2010/main" val="361564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a16="http://schemas.microsoft.com/office/drawing/2014/main" id="{487D6F3A-8BE0-3F2F-BAAD-01D639F735F3}"/>
              </a:ext>
            </a:extLst>
          </p:cNvPr>
          <p:cNvSpPr txBox="1"/>
          <p:nvPr/>
        </p:nvSpPr>
        <p:spPr>
          <a:xfrm>
            <a:off x="825909" y="808055"/>
            <a:ext cx="3979205" cy="1453363"/>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ΕΡΩΤΗΣΗ 2: ΤΙ ΕΊΝΑΙ ΤΟ SI? (ΟΡΙΣΜΟΣ)</a:t>
            </a:r>
          </a:p>
        </p:txBody>
      </p:sp>
      <p:sp>
        <p:nvSpPr>
          <p:cNvPr id="4" name="TextBox 3">
            <a:extLst>
              <a:ext uri="{FF2B5EF4-FFF2-40B4-BE49-F238E27FC236}">
                <a16:creationId xmlns:a16="http://schemas.microsoft.com/office/drawing/2014/main" id="{C00801A6-1467-DB32-9169-0916C432B51A}"/>
              </a:ext>
            </a:extLst>
          </p:cNvPr>
          <p:cNvSpPr txBox="1"/>
          <p:nvPr/>
        </p:nvSpPr>
        <p:spPr>
          <a:xfrm>
            <a:off x="802178" y="2261420"/>
            <a:ext cx="4002936" cy="3637935"/>
          </a:xfrm>
          <a:prstGeom prst="rect">
            <a:avLst/>
          </a:prstGeom>
        </p:spPr>
        <p:txBody>
          <a:bodyPr vert="horz" lIns="91440" tIns="45720" rIns="91440" bIns="45720" rtlCol="0" anchor="ctr">
            <a:normAutofit fontScale="85000" lnSpcReduction="10000"/>
          </a:bodyPr>
          <a:lstStyle/>
          <a:p>
            <a:pPr>
              <a:spcAft>
                <a:spcPts val="1000"/>
              </a:spcAft>
              <a:buClr>
                <a:schemeClr val="tx1"/>
              </a:buClr>
              <a:buSzPct val="100000"/>
              <a:buFont typeface="Arial"/>
              <a:buChar char="•"/>
            </a:pPr>
            <a:r>
              <a:rPr lang="en-US" dirty="0"/>
              <a:t>ΑΠΑΝΤΗΣΗ:</a:t>
            </a:r>
          </a:p>
          <a:p>
            <a:pPr>
              <a:spcAft>
                <a:spcPts val="1000"/>
              </a:spcAft>
              <a:buClr>
                <a:schemeClr val="tx1"/>
              </a:buClr>
              <a:buSzPct val="100000"/>
              <a:buFont typeface="Arial"/>
              <a:buChar char="•"/>
            </a:pPr>
            <a:r>
              <a:rPr lang="en-US" dirty="0"/>
              <a:t> </a:t>
            </a:r>
            <a:r>
              <a:rPr lang="el-GR" dirty="0"/>
              <a:t>Η ΠΟΣΟΤΙΚΗ ΕΚΦΡΑΣΗ ΕΝΌΣ ΜΕΓΕΘΟΥΣ </a:t>
            </a:r>
          </a:p>
          <a:p>
            <a:pPr>
              <a:spcAft>
                <a:spcPts val="1000"/>
              </a:spcAft>
              <a:buClr>
                <a:schemeClr val="tx1"/>
              </a:buClr>
              <a:buSzPct val="100000"/>
            </a:pPr>
            <a:r>
              <a:rPr lang="el-GR" dirty="0"/>
              <a:t>ΓΙΝΕΤΑΙ ΜΕ ΤΗΝ ΑΡΙΘΜΗΤΙΚΗ ΤΟΥ ΤΙΜΗ ΚΑΙ ΤΗ ΜΟΝΑΔΑ ΜΕΤΡΗΣΗΣ ΤΟΥ, Π.Χ </a:t>
            </a:r>
            <a:r>
              <a:rPr lang="en-US" dirty="0"/>
              <a:t>l=5m (</a:t>
            </a:r>
            <a:r>
              <a:rPr lang="el-GR" dirty="0"/>
              <a:t>το μήκος εδώ μετριέται με μέτρο)</a:t>
            </a:r>
            <a:endParaRPr lang="en-US" dirty="0"/>
          </a:p>
          <a:p>
            <a:pPr>
              <a:spcAft>
                <a:spcPts val="1000"/>
              </a:spcAft>
              <a:buClr>
                <a:schemeClr val="tx1"/>
              </a:buClr>
              <a:buSzPct val="100000"/>
              <a:buFont typeface="Arial"/>
              <a:buChar char="•"/>
            </a:pPr>
            <a:r>
              <a:rPr lang="en-US" dirty="0"/>
              <a:t> ΤΟ SI, ΠΟΥ ΟΝΟΜΑΖΕΤΑΙ ’’ ΔΙΕΘΝΕΣ ΣΥΣΤΗΜΑ ΜΟΝΑΔΩΝ ‘’ </a:t>
            </a:r>
            <a:r>
              <a:rPr lang="en-US" dirty="0" err="1"/>
              <a:t>Ή</a:t>
            </a:r>
            <a:r>
              <a:rPr lang="en-US" dirty="0"/>
              <a:t> ΜΕΤΡΙΚΟ ΣΥΣΤΗΜΑ, </a:t>
            </a:r>
            <a:endParaRPr lang="el-GR" dirty="0"/>
          </a:p>
          <a:p>
            <a:pPr>
              <a:spcAft>
                <a:spcPts val="1000"/>
              </a:spcAft>
              <a:buClr>
                <a:schemeClr val="tx1"/>
              </a:buClr>
              <a:buSzPct val="100000"/>
              <a:buFont typeface="Arial"/>
              <a:buChar char="•"/>
            </a:pPr>
            <a:r>
              <a:rPr lang="en-US" dirty="0"/>
              <a:t>ΚΑΘΙΕΡΩΘΗΚΕ ΜΕΤΑ ΑΠΌ ΔΙΕΘΝΗ ΣΥΜΦΩΝΙΑ, ΜΕ ΣΚΟΠΟ </a:t>
            </a:r>
            <a:r>
              <a:rPr lang="en-US" dirty="0" err="1"/>
              <a:t>Η</a:t>
            </a:r>
            <a:r>
              <a:rPr lang="en-US" dirty="0"/>
              <a:t> ΜΕΤΡΗΣΗ ΤΩΝ ΦΥΣΙΚΩΝ ΜΕΓΕΘΩΝ ΝΑ ΓΙΝΕΤΑΙ ΜΕ ΕΝΙΑΙΟ ΤΡΟΠΟ.</a:t>
            </a:r>
          </a:p>
          <a:p>
            <a:pPr>
              <a:spcAft>
                <a:spcPts val="1000"/>
              </a:spcAft>
              <a:buClr>
                <a:schemeClr val="tx1"/>
              </a:buClr>
              <a:buSzPct val="100000"/>
              <a:buFont typeface="Arial"/>
              <a:buChar char="•"/>
            </a:pPr>
            <a:r>
              <a:rPr lang="en-US" dirty="0"/>
              <a:t>ΠΕΡΙΛΑΜΒΑΝΕΙ 7 ΘΕΜΕΛΙΩΔΗ ΜΕΓΕΘΗ ΚΑΙ ΤΙΣ ΑΝΤΙΣΤΟΙΧΕΣ ΜΟΝΑΔΕΣ ΜΕΤΡΗΣΗΣ ΤΟΥΣ ΌΠΩΣ ΠΑΡΑΤΙΘΕΝΤΑΙ ΣΤΟΝ ΠΙΝΑΚΑ: </a:t>
            </a:r>
          </a:p>
        </p:txBody>
      </p:sp>
      <mc:AlternateContent xmlns:mc="http://schemas.openxmlformats.org/markup-compatibility/2006" xmlns:a14="http://schemas.microsoft.com/office/drawing/2010/main">
        <mc:Choice Requires="a14">
          <p:graphicFrame>
            <p:nvGraphicFramePr>
              <p:cNvPr id="5" name="Πίνακας 4">
                <a:extLst>
                  <a:ext uri="{FF2B5EF4-FFF2-40B4-BE49-F238E27FC236}">
                    <a16:creationId xmlns:a16="http://schemas.microsoft.com/office/drawing/2014/main" id="{D7FCFCEF-60CB-8C50-598D-47342B20F5D0}"/>
                  </a:ext>
                </a:extLst>
              </p:cNvPr>
              <p:cNvGraphicFramePr>
                <a:graphicFrameLocks noGrp="1"/>
              </p:cNvGraphicFramePr>
              <p:nvPr>
                <p:extLst>
                  <p:ext uri="{D42A27DB-BD31-4B8C-83A1-F6EECF244321}">
                    <p14:modId xmlns:p14="http://schemas.microsoft.com/office/powerpoint/2010/main" val="2029524622"/>
                  </p:ext>
                </p:extLst>
              </p:nvPr>
            </p:nvGraphicFramePr>
            <p:xfrm>
              <a:off x="5289752" y="1008171"/>
              <a:ext cx="6095594" cy="4679427"/>
            </p:xfrm>
            <a:graphic>
              <a:graphicData uri="http://schemas.openxmlformats.org/drawingml/2006/table">
                <a:tbl>
                  <a:tblPr firstRow="1" bandRow="1">
                    <a:tableStyleId>{5C22544A-7EE6-4342-B048-85BDC9FD1C3A}</a:tableStyleId>
                  </a:tblPr>
                  <a:tblGrid>
                    <a:gridCol w="1745205">
                      <a:extLst>
                        <a:ext uri="{9D8B030D-6E8A-4147-A177-3AD203B41FA5}">
                          <a16:colId xmlns:a16="http://schemas.microsoft.com/office/drawing/2014/main" val="1296608150"/>
                        </a:ext>
                      </a:extLst>
                    </a:gridCol>
                    <a:gridCol w="1337386">
                      <a:extLst>
                        <a:ext uri="{9D8B030D-6E8A-4147-A177-3AD203B41FA5}">
                          <a16:colId xmlns:a16="http://schemas.microsoft.com/office/drawing/2014/main" val="1198796486"/>
                        </a:ext>
                      </a:extLst>
                    </a:gridCol>
                    <a:gridCol w="1741968">
                      <a:extLst>
                        <a:ext uri="{9D8B030D-6E8A-4147-A177-3AD203B41FA5}">
                          <a16:colId xmlns:a16="http://schemas.microsoft.com/office/drawing/2014/main" val="4033174558"/>
                        </a:ext>
                      </a:extLst>
                    </a:gridCol>
                    <a:gridCol w="1271035">
                      <a:extLst>
                        <a:ext uri="{9D8B030D-6E8A-4147-A177-3AD203B41FA5}">
                          <a16:colId xmlns:a16="http://schemas.microsoft.com/office/drawing/2014/main" val="2700550127"/>
                        </a:ext>
                      </a:extLst>
                    </a:gridCol>
                  </a:tblGrid>
                  <a:tr h="689796">
                    <a:tc>
                      <a:txBody>
                        <a:bodyPr/>
                        <a:lstStyle/>
                        <a:p>
                          <a:pPr algn="ctr"/>
                          <a:r>
                            <a:rPr lang="el-GR" sz="1800" dirty="0"/>
                            <a:t>Φυσικό Μέγεθος</a:t>
                          </a:r>
                        </a:p>
                      </a:txBody>
                      <a:tcPr marL="93216" marR="93216" marT="46608" marB="46608"/>
                    </a:tc>
                    <a:tc>
                      <a:txBody>
                        <a:bodyPr/>
                        <a:lstStyle/>
                        <a:p>
                          <a:pPr algn="ctr"/>
                          <a:r>
                            <a:rPr lang="el-GR" sz="1800"/>
                            <a:t>Σύμβολο Μεγέθους</a:t>
                          </a:r>
                        </a:p>
                      </a:txBody>
                      <a:tcPr marL="93216" marR="93216" marT="46608" marB="46608"/>
                    </a:tc>
                    <a:tc>
                      <a:txBody>
                        <a:bodyPr/>
                        <a:lstStyle/>
                        <a:p>
                          <a:pPr algn="ctr"/>
                          <a:r>
                            <a:rPr lang="el-GR" sz="1800"/>
                            <a:t>Μονάδα Μέτρησης </a:t>
                          </a:r>
                        </a:p>
                      </a:txBody>
                      <a:tcPr marL="93216" marR="93216" marT="46608" marB="46608"/>
                    </a:tc>
                    <a:tc>
                      <a:txBody>
                        <a:bodyPr/>
                        <a:lstStyle/>
                        <a:p>
                          <a:pPr algn="ctr"/>
                          <a:r>
                            <a:rPr lang="el-GR" sz="1800"/>
                            <a:t>Σύμβολο Μονάδας</a:t>
                          </a:r>
                        </a:p>
                      </a:txBody>
                      <a:tcPr marL="93216" marR="93216" marT="46608" marB="46608"/>
                    </a:tc>
                    <a:extLst>
                      <a:ext uri="{0D108BD9-81ED-4DB2-BD59-A6C34878D82A}">
                        <a16:rowId xmlns:a16="http://schemas.microsoft.com/office/drawing/2014/main" val="3897962713"/>
                      </a:ext>
                    </a:extLst>
                  </a:tr>
                  <a:tr h="410149">
                    <a:tc>
                      <a:txBody>
                        <a:bodyPr/>
                        <a:lstStyle/>
                        <a:p>
                          <a:pPr algn="ctr"/>
                          <a:r>
                            <a:rPr lang="el-GR" sz="1800" dirty="0"/>
                            <a:t>Μήκος</a:t>
                          </a:r>
                        </a:p>
                      </a:txBody>
                      <a:tcPr marL="93216" marR="93216" marT="46608" marB="46608"/>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𝑙</m:t>
                                </m:r>
                              </m:oMath>
                            </m:oMathPara>
                          </a14:m>
                          <a:endParaRPr lang="el-GR" sz="1800"/>
                        </a:p>
                      </a:txBody>
                      <a:tcPr marL="93216" marR="93216" marT="46608" marB="46608"/>
                    </a:tc>
                    <a:tc>
                      <a:txBody>
                        <a:bodyPr/>
                        <a:lstStyle/>
                        <a:p>
                          <a:pPr algn="ctr"/>
                          <a:r>
                            <a:rPr lang="el-GR" sz="1800"/>
                            <a:t>μέτρο</a:t>
                          </a:r>
                        </a:p>
                      </a:txBody>
                      <a:tcPr marL="93216" marR="93216" marT="46608" marB="46608"/>
                    </a:tc>
                    <a:tc>
                      <a:txBody>
                        <a:bodyPr/>
                        <a:lstStyle/>
                        <a:p>
                          <a:pPr algn="ctr"/>
                          <a:r>
                            <a:rPr lang="en-US" sz="1800"/>
                            <a:t>m</a:t>
                          </a:r>
                          <a:endParaRPr lang="el-GR" sz="1800"/>
                        </a:p>
                      </a:txBody>
                      <a:tcPr marL="93216" marR="93216" marT="46608" marB="46608"/>
                    </a:tc>
                    <a:extLst>
                      <a:ext uri="{0D108BD9-81ED-4DB2-BD59-A6C34878D82A}">
                        <a16:rowId xmlns:a16="http://schemas.microsoft.com/office/drawing/2014/main" val="3567791422"/>
                      </a:ext>
                    </a:extLst>
                  </a:tr>
                  <a:tr h="410149">
                    <a:tc>
                      <a:txBody>
                        <a:bodyPr/>
                        <a:lstStyle/>
                        <a:p>
                          <a:pPr algn="ctr"/>
                          <a:r>
                            <a:rPr lang="el-GR" sz="1800" dirty="0"/>
                            <a:t>Μάζα</a:t>
                          </a:r>
                        </a:p>
                      </a:txBody>
                      <a:tcPr marL="93216" marR="93216" marT="46608" marB="46608"/>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𝑚</m:t>
                                </m:r>
                              </m:oMath>
                            </m:oMathPara>
                          </a14:m>
                          <a:endParaRPr lang="el-GR" sz="1800" dirty="0"/>
                        </a:p>
                      </a:txBody>
                      <a:tcPr marL="93216" marR="93216" marT="46608" marB="46608"/>
                    </a:tc>
                    <a:tc>
                      <a:txBody>
                        <a:bodyPr/>
                        <a:lstStyle/>
                        <a:p>
                          <a:pPr algn="ctr"/>
                          <a:r>
                            <a:rPr lang="el-GR" sz="1800"/>
                            <a:t>χιλιόγραμμο</a:t>
                          </a:r>
                        </a:p>
                      </a:txBody>
                      <a:tcPr marL="93216" marR="93216" marT="46608" marB="46608"/>
                    </a:tc>
                    <a:tc>
                      <a:txBody>
                        <a:bodyPr/>
                        <a:lstStyle/>
                        <a:p>
                          <a:pPr algn="ctr"/>
                          <a:r>
                            <a:rPr lang="en-US" sz="1800"/>
                            <a:t>kg</a:t>
                          </a:r>
                          <a:endParaRPr lang="el-GR" sz="1800"/>
                        </a:p>
                      </a:txBody>
                      <a:tcPr marL="93216" marR="93216" marT="46608" marB="46608"/>
                    </a:tc>
                    <a:extLst>
                      <a:ext uri="{0D108BD9-81ED-4DB2-BD59-A6C34878D82A}">
                        <a16:rowId xmlns:a16="http://schemas.microsoft.com/office/drawing/2014/main" val="2979018700"/>
                      </a:ext>
                    </a:extLst>
                  </a:tr>
                  <a:tr h="410149">
                    <a:tc>
                      <a:txBody>
                        <a:bodyPr/>
                        <a:lstStyle/>
                        <a:p>
                          <a:pPr algn="ctr"/>
                          <a:r>
                            <a:rPr lang="el-GR" sz="1800"/>
                            <a:t>Χρόνος</a:t>
                          </a:r>
                        </a:p>
                      </a:txBody>
                      <a:tcPr marL="93216" marR="93216" marT="46608" marB="46608"/>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𝑡</m:t>
                                </m:r>
                              </m:oMath>
                            </m:oMathPara>
                          </a14:m>
                          <a:endParaRPr lang="el-GR" sz="1800" dirty="0"/>
                        </a:p>
                      </a:txBody>
                      <a:tcPr marL="93216" marR="93216" marT="46608" marB="46608"/>
                    </a:tc>
                    <a:tc>
                      <a:txBody>
                        <a:bodyPr/>
                        <a:lstStyle/>
                        <a:p>
                          <a:pPr algn="ctr"/>
                          <a:r>
                            <a:rPr lang="el-GR" sz="1800"/>
                            <a:t>δευτερόλεπτο</a:t>
                          </a:r>
                        </a:p>
                      </a:txBody>
                      <a:tcPr marL="93216" marR="93216" marT="46608" marB="46608"/>
                    </a:tc>
                    <a:tc>
                      <a:txBody>
                        <a:bodyPr/>
                        <a:lstStyle/>
                        <a:p>
                          <a:pPr algn="ctr"/>
                          <a:r>
                            <a:rPr lang="en-US" sz="1800"/>
                            <a:t>s</a:t>
                          </a:r>
                          <a:endParaRPr lang="el-GR" sz="1800"/>
                        </a:p>
                      </a:txBody>
                      <a:tcPr marL="93216" marR="93216" marT="46608" marB="46608"/>
                    </a:tc>
                    <a:extLst>
                      <a:ext uri="{0D108BD9-81ED-4DB2-BD59-A6C34878D82A}">
                        <a16:rowId xmlns:a16="http://schemas.microsoft.com/office/drawing/2014/main" val="700072175"/>
                      </a:ext>
                    </a:extLst>
                  </a:tr>
                  <a:tr h="410149">
                    <a:tc>
                      <a:txBody>
                        <a:bodyPr/>
                        <a:lstStyle/>
                        <a:p>
                          <a:pPr algn="ctr"/>
                          <a:r>
                            <a:rPr lang="el-GR" sz="1800"/>
                            <a:t>Θερμοκρασία</a:t>
                          </a:r>
                        </a:p>
                      </a:txBody>
                      <a:tcPr marL="93216" marR="93216" marT="46608" marB="46608"/>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oMath>
                            </m:oMathPara>
                          </a14:m>
                          <a:endParaRPr lang="el-GR" sz="1800" dirty="0"/>
                        </a:p>
                      </a:txBody>
                      <a:tcPr marL="93216" marR="93216" marT="46608" marB="46608"/>
                    </a:tc>
                    <a:tc>
                      <a:txBody>
                        <a:bodyPr/>
                        <a:lstStyle/>
                        <a:p>
                          <a:pPr algn="ctr"/>
                          <a:r>
                            <a:rPr lang="el-GR" sz="1800" dirty="0" err="1"/>
                            <a:t>κέλβιν</a:t>
                          </a:r>
                          <a:endParaRPr lang="el-GR" sz="1800" dirty="0"/>
                        </a:p>
                      </a:txBody>
                      <a:tcPr marL="93216" marR="93216" marT="46608" marB="46608"/>
                    </a:tc>
                    <a:tc>
                      <a:txBody>
                        <a:bodyPr/>
                        <a:lstStyle/>
                        <a:p>
                          <a:pPr algn="ctr"/>
                          <a:r>
                            <a:rPr lang="en-US" sz="1800"/>
                            <a:t>K</a:t>
                          </a:r>
                          <a:endParaRPr lang="el-GR" sz="1800"/>
                        </a:p>
                      </a:txBody>
                      <a:tcPr marL="93216" marR="93216" marT="46608" marB="46608"/>
                    </a:tc>
                    <a:extLst>
                      <a:ext uri="{0D108BD9-81ED-4DB2-BD59-A6C34878D82A}">
                        <a16:rowId xmlns:a16="http://schemas.microsoft.com/office/drawing/2014/main" val="152847042"/>
                      </a:ext>
                    </a:extLst>
                  </a:tr>
                  <a:tr h="689796">
                    <a:tc>
                      <a:txBody>
                        <a:bodyPr/>
                        <a:lstStyle/>
                        <a:p>
                          <a:pPr algn="ctr"/>
                          <a:r>
                            <a:rPr lang="el-GR" sz="1800"/>
                            <a:t>Ποσότητα Ουσίας/’Ύλης</a:t>
                          </a:r>
                        </a:p>
                      </a:txBody>
                      <a:tcPr marL="93216" marR="93216" marT="46608" marB="46608"/>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𝑛</m:t>
                                </m:r>
                              </m:oMath>
                            </m:oMathPara>
                          </a14:m>
                          <a:endParaRPr lang="el-GR" sz="1800"/>
                        </a:p>
                      </a:txBody>
                      <a:tcPr marL="93216" marR="93216" marT="46608" marB="46608"/>
                    </a:tc>
                    <a:tc>
                      <a:txBody>
                        <a:bodyPr/>
                        <a:lstStyle/>
                        <a:p>
                          <a:pPr algn="ctr"/>
                          <a:r>
                            <a:rPr lang="el-GR" sz="1800" dirty="0" err="1"/>
                            <a:t>μολ</a:t>
                          </a:r>
                          <a:endParaRPr lang="el-GR" sz="1800" dirty="0"/>
                        </a:p>
                      </a:txBody>
                      <a:tcPr marL="93216" marR="93216" marT="46608" marB="46608"/>
                    </a:tc>
                    <a:tc>
                      <a:txBody>
                        <a:bodyPr/>
                        <a:lstStyle/>
                        <a:p>
                          <a:pPr algn="ctr"/>
                          <a:r>
                            <a:rPr lang="en-US" sz="1800"/>
                            <a:t>mol</a:t>
                          </a:r>
                          <a:endParaRPr lang="el-GR" sz="1800"/>
                        </a:p>
                      </a:txBody>
                      <a:tcPr marL="93216" marR="93216" marT="46608" marB="46608"/>
                    </a:tc>
                    <a:extLst>
                      <a:ext uri="{0D108BD9-81ED-4DB2-BD59-A6C34878D82A}">
                        <a16:rowId xmlns:a16="http://schemas.microsoft.com/office/drawing/2014/main" val="4079616121"/>
                      </a:ext>
                    </a:extLst>
                  </a:tr>
                  <a:tr h="969443">
                    <a:tc>
                      <a:txBody>
                        <a:bodyPr/>
                        <a:lstStyle/>
                        <a:p>
                          <a:pPr algn="ctr"/>
                          <a:r>
                            <a:rPr lang="el-GR" sz="1800"/>
                            <a:t>Ένταση Ηλεκτρικού Ρεύματος</a:t>
                          </a:r>
                        </a:p>
                      </a:txBody>
                      <a:tcPr marL="93216" marR="93216" marT="46608" marB="46608"/>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𝐼</m:t>
                                </m:r>
                              </m:oMath>
                            </m:oMathPara>
                          </a14:m>
                          <a:endParaRPr lang="el-GR" sz="1800"/>
                        </a:p>
                      </a:txBody>
                      <a:tcPr marL="93216" marR="93216" marT="46608" marB="46608"/>
                    </a:tc>
                    <a:tc>
                      <a:txBody>
                        <a:bodyPr/>
                        <a:lstStyle/>
                        <a:p>
                          <a:pPr algn="ctr"/>
                          <a:r>
                            <a:rPr lang="el-GR" sz="1800" dirty="0"/>
                            <a:t>αμπέρ</a:t>
                          </a:r>
                        </a:p>
                      </a:txBody>
                      <a:tcPr marL="93216" marR="93216" marT="46608" marB="46608"/>
                    </a:tc>
                    <a:tc>
                      <a:txBody>
                        <a:bodyPr/>
                        <a:lstStyle/>
                        <a:p>
                          <a:pPr algn="ctr"/>
                          <a:r>
                            <a:rPr lang="en-US" sz="1800"/>
                            <a:t>A</a:t>
                          </a:r>
                          <a:endParaRPr lang="el-GR" sz="1800"/>
                        </a:p>
                      </a:txBody>
                      <a:tcPr marL="93216" marR="93216" marT="46608" marB="46608"/>
                    </a:tc>
                    <a:extLst>
                      <a:ext uri="{0D108BD9-81ED-4DB2-BD59-A6C34878D82A}">
                        <a16:rowId xmlns:a16="http://schemas.microsoft.com/office/drawing/2014/main" val="3249115231"/>
                      </a:ext>
                    </a:extLst>
                  </a:tr>
                  <a:tr h="689796">
                    <a:tc>
                      <a:txBody>
                        <a:bodyPr/>
                        <a:lstStyle/>
                        <a:p>
                          <a:pPr algn="ctr"/>
                          <a:r>
                            <a:rPr lang="el-GR" sz="1800"/>
                            <a:t>Φωτεινή Ένταση</a:t>
                          </a:r>
                        </a:p>
                      </a:txBody>
                      <a:tcPr marL="93216" marR="93216" marT="46608" marB="46608"/>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𝐼𝑢</m:t>
                                </m:r>
                              </m:oMath>
                            </m:oMathPara>
                          </a14:m>
                          <a:endParaRPr lang="el-GR" sz="1800"/>
                        </a:p>
                      </a:txBody>
                      <a:tcPr marL="93216" marR="93216" marT="46608" marB="46608"/>
                    </a:tc>
                    <a:tc>
                      <a:txBody>
                        <a:bodyPr/>
                        <a:lstStyle/>
                        <a:p>
                          <a:pPr algn="ctr"/>
                          <a:r>
                            <a:rPr lang="el-GR" sz="1800"/>
                            <a:t>καντέλα</a:t>
                          </a:r>
                        </a:p>
                      </a:txBody>
                      <a:tcPr marL="93216" marR="93216" marT="46608" marB="46608"/>
                    </a:tc>
                    <a:tc>
                      <a:txBody>
                        <a:bodyPr/>
                        <a:lstStyle/>
                        <a:p>
                          <a:pPr algn="ctr"/>
                          <a:r>
                            <a:rPr lang="en-US" sz="1800" dirty="0"/>
                            <a:t>cd</a:t>
                          </a:r>
                          <a:endParaRPr lang="el-GR" sz="1800" dirty="0"/>
                        </a:p>
                      </a:txBody>
                      <a:tcPr marL="93216" marR="93216" marT="46608" marB="46608"/>
                    </a:tc>
                    <a:extLst>
                      <a:ext uri="{0D108BD9-81ED-4DB2-BD59-A6C34878D82A}">
                        <a16:rowId xmlns:a16="http://schemas.microsoft.com/office/drawing/2014/main" val="4008765664"/>
                      </a:ext>
                    </a:extLst>
                  </a:tr>
                </a:tbl>
              </a:graphicData>
            </a:graphic>
          </p:graphicFrame>
        </mc:Choice>
        <mc:Fallback xmlns="">
          <p:graphicFrame>
            <p:nvGraphicFramePr>
              <p:cNvPr id="5" name="Πίνακας 4">
                <a:extLst>
                  <a:ext uri="{FF2B5EF4-FFF2-40B4-BE49-F238E27FC236}">
                    <a16:creationId xmlns:a16="http://schemas.microsoft.com/office/drawing/2014/main" id="{D7FCFCEF-60CB-8C50-598D-47342B20F5D0}"/>
                  </a:ext>
                </a:extLst>
              </p:cNvPr>
              <p:cNvGraphicFramePr>
                <a:graphicFrameLocks noGrp="1"/>
              </p:cNvGraphicFramePr>
              <p:nvPr>
                <p:extLst>
                  <p:ext uri="{D42A27DB-BD31-4B8C-83A1-F6EECF244321}">
                    <p14:modId xmlns:p14="http://schemas.microsoft.com/office/powerpoint/2010/main" val="2029524622"/>
                  </p:ext>
                </p:extLst>
              </p:nvPr>
            </p:nvGraphicFramePr>
            <p:xfrm>
              <a:off x="5289752" y="1008171"/>
              <a:ext cx="6095594" cy="4679427"/>
            </p:xfrm>
            <a:graphic>
              <a:graphicData uri="http://schemas.openxmlformats.org/drawingml/2006/table">
                <a:tbl>
                  <a:tblPr firstRow="1" bandRow="1">
                    <a:tableStyleId>{5C22544A-7EE6-4342-B048-85BDC9FD1C3A}</a:tableStyleId>
                  </a:tblPr>
                  <a:tblGrid>
                    <a:gridCol w="1745205">
                      <a:extLst>
                        <a:ext uri="{9D8B030D-6E8A-4147-A177-3AD203B41FA5}">
                          <a16:colId xmlns:a16="http://schemas.microsoft.com/office/drawing/2014/main" val="1296608150"/>
                        </a:ext>
                      </a:extLst>
                    </a:gridCol>
                    <a:gridCol w="1337386">
                      <a:extLst>
                        <a:ext uri="{9D8B030D-6E8A-4147-A177-3AD203B41FA5}">
                          <a16:colId xmlns:a16="http://schemas.microsoft.com/office/drawing/2014/main" val="1198796486"/>
                        </a:ext>
                      </a:extLst>
                    </a:gridCol>
                    <a:gridCol w="1741968">
                      <a:extLst>
                        <a:ext uri="{9D8B030D-6E8A-4147-A177-3AD203B41FA5}">
                          <a16:colId xmlns:a16="http://schemas.microsoft.com/office/drawing/2014/main" val="4033174558"/>
                        </a:ext>
                      </a:extLst>
                    </a:gridCol>
                    <a:gridCol w="1271035">
                      <a:extLst>
                        <a:ext uri="{9D8B030D-6E8A-4147-A177-3AD203B41FA5}">
                          <a16:colId xmlns:a16="http://schemas.microsoft.com/office/drawing/2014/main" val="2700550127"/>
                        </a:ext>
                      </a:extLst>
                    </a:gridCol>
                  </a:tblGrid>
                  <a:tr h="689796">
                    <a:tc>
                      <a:txBody>
                        <a:bodyPr/>
                        <a:lstStyle/>
                        <a:p>
                          <a:pPr algn="ctr"/>
                          <a:r>
                            <a:rPr lang="el-GR" sz="1800"/>
                            <a:t>Φυσικό Μέγεθος</a:t>
                          </a:r>
                        </a:p>
                      </a:txBody>
                      <a:tcPr marL="93216" marR="93216" marT="46608" marB="46608"/>
                    </a:tc>
                    <a:tc>
                      <a:txBody>
                        <a:bodyPr/>
                        <a:lstStyle/>
                        <a:p>
                          <a:pPr algn="ctr"/>
                          <a:r>
                            <a:rPr lang="el-GR" sz="1800"/>
                            <a:t>Σύμβολο Μεγέθους</a:t>
                          </a:r>
                        </a:p>
                      </a:txBody>
                      <a:tcPr marL="93216" marR="93216" marT="46608" marB="46608"/>
                    </a:tc>
                    <a:tc>
                      <a:txBody>
                        <a:bodyPr/>
                        <a:lstStyle/>
                        <a:p>
                          <a:pPr algn="ctr"/>
                          <a:r>
                            <a:rPr lang="el-GR" sz="1800"/>
                            <a:t>Μονάδα Μέτρησης </a:t>
                          </a:r>
                        </a:p>
                      </a:txBody>
                      <a:tcPr marL="93216" marR="93216" marT="46608" marB="46608"/>
                    </a:tc>
                    <a:tc>
                      <a:txBody>
                        <a:bodyPr/>
                        <a:lstStyle/>
                        <a:p>
                          <a:pPr algn="ctr"/>
                          <a:r>
                            <a:rPr lang="el-GR" sz="1800"/>
                            <a:t>Σύμβολο Μονάδας</a:t>
                          </a:r>
                        </a:p>
                      </a:txBody>
                      <a:tcPr marL="93216" marR="93216" marT="46608" marB="46608"/>
                    </a:tc>
                    <a:extLst>
                      <a:ext uri="{0D108BD9-81ED-4DB2-BD59-A6C34878D82A}">
                        <a16:rowId xmlns:a16="http://schemas.microsoft.com/office/drawing/2014/main" val="3897962713"/>
                      </a:ext>
                    </a:extLst>
                  </a:tr>
                  <a:tr h="410149">
                    <a:tc>
                      <a:txBody>
                        <a:bodyPr/>
                        <a:lstStyle/>
                        <a:p>
                          <a:pPr algn="ctr"/>
                          <a:r>
                            <a:rPr lang="el-GR" sz="1800"/>
                            <a:t>Μήκος</a:t>
                          </a:r>
                        </a:p>
                      </a:txBody>
                      <a:tcPr marL="93216" marR="93216" marT="46608" marB="46608"/>
                    </a:tc>
                    <a:tc>
                      <a:txBody>
                        <a:bodyPr/>
                        <a:lstStyle/>
                        <a:p>
                          <a:endParaRPr lang="el-GR"/>
                        </a:p>
                      </a:txBody>
                      <a:tcPr marL="93216" marR="93216" marT="46608" marB="46608">
                        <a:blipFill>
                          <a:blip r:embed="rId4"/>
                          <a:stretch>
                            <a:fillRect l="-132381" t="-169697" r="-228571" b="-860606"/>
                          </a:stretch>
                        </a:blipFill>
                      </a:tcPr>
                    </a:tc>
                    <a:tc>
                      <a:txBody>
                        <a:bodyPr/>
                        <a:lstStyle/>
                        <a:p>
                          <a:pPr algn="ctr"/>
                          <a:r>
                            <a:rPr lang="el-GR" sz="1800"/>
                            <a:t>μέτρο</a:t>
                          </a:r>
                        </a:p>
                      </a:txBody>
                      <a:tcPr marL="93216" marR="93216" marT="46608" marB="46608"/>
                    </a:tc>
                    <a:tc>
                      <a:txBody>
                        <a:bodyPr/>
                        <a:lstStyle/>
                        <a:p>
                          <a:pPr algn="ctr"/>
                          <a:r>
                            <a:rPr lang="en-US" sz="1800"/>
                            <a:t>m</a:t>
                          </a:r>
                          <a:endParaRPr lang="el-GR" sz="1800"/>
                        </a:p>
                      </a:txBody>
                      <a:tcPr marL="93216" marR="93216" marT="46608" marB="46608"/>
                    </a:tc>
                    <a:extLst>
                      <a:ext uri="{0D108BD9-81ED-4DB2-BD59-A6C34878D82A}">
                        <a16:rowId xmlns:a16="http://schemas.microsoft.com/office/drawing/2014/main" val="3567791422"/>
                      </a:ext>
                    </a:extLst>
                  </a:tr>
                  <a:tr h="410149">
                    <a:tc>
                      <a:txBody>
                        <a:bodyPr/>
                        <a:lstStyle/>
                        <a:p>
                          <a:pPr algn="ctr"/>
                          <a:r>
                            <a:rPr lang="el-GR" sz="1800"/>
                            <a:t>Μάζα</a:t>
                          </a:r>
                        </a:p>
                      </a:txBody>
                      <a:tcPr marL="93216" marR="93216" marT="46608" marB="46608"/>
                    </a:tc>
                    <a:tc>
                      <a:txBody>
                        <a:bodyPr/>
                        <a:lstStyle/>
                        <a:p>
                          <a:endParaRPr lang="el-GR"/>
                        </a:p>
                      </a:txBody>
                      <a:tcPr marL="93216" marR="93216" marT="46608" marB="46608">
                        <a:blipFill>
                          <a:blip r:embed="rId4"/>
                          <a:stretch>
                            <a:fillRect l="-132381" t="-278125" r="-228571" b="-787500"/>
                          </a:stretch>
                        </a:blipFill>
                      </a:tcPr>
                    </a:tc>
                    <a:tc>
                      <a:txBody>
                        <a:bodyPr/>
                        <a:lstStyle/>
                        <a:p>
                          <a:pPr algn="ctr"/>
                          <a:r>
                            <a:rPr lang="el-GR" sz="1800"/>
                            <a:t>χιλιόγραμμο</a:t>
                          </a:r>
                        </a:p>
                      </a:txBody>
                      <a:tcPr marL="93216" marR="93216" marT="46608" marB="46608"/>
                    </a:tc>
                    <a:tc>
                      <a:txBody>
                        <a:bodyPr/>
                        <a:lstStyle/>
                        <a:p>
                          <a:pPr algn="ctr"/>
                          <a:r>
                            <a:rPr lang="en-US" sz="1800"/>
                            <a:t>kg</a:t>
                          </a:r>
                          <a:endParaRPr lang="el-GR" sz="1800"/>
                        </a:p>
                      </a:txBody>
                      <a:tcPr marL="93216" marR="93216" marT="46608" marB="46608"/>
                    </a:tc>
                    <a:extLst>
                      <a:ext uri="{0D108BD9-81ED-4DB2-BD59-A6C34878D82A}">
                        <a16:rowId xmlns:a16="http://schemas.microsoft.com/office/drawing/2014/main" val="2979018700"/>
                      </a:ext>
                    </a:extLst>
                  </a:tr>
                  <a:tr h="410149">
                    <a:tc>
                      <a:txBody>
                        <a:bodyPr/>
                        <a:lstStyle/>
                        <a:p>
                          <a:pPr algn="ctr"/>
                          <a:r>
                            <a:rPr lang="el-GR" sz="1800"/>
                            <a:t>Χρόνος</a:t>
                          </a:r>
                        </a:p>
                      </a:txBody>
                      <a:tcPr marL="93216" marR="93216" marT="46608" marB="46608"/>
                    </a:tc>
                    <a:tc>
                      <a:txBody>
                        <a:bodyPr/>
                        <a:lstStyle/>
                        <a:p>
                          <a:endParaRPr lang="el-GR"/>
                        </a:p>
                      </a:txBody>
                      <a:tcPr marL="93216" marR="93216" marT="46608" marB="46608">
                        <a:blipFill>
                          <a:blip r:embed="rId4"/>
                          <a:stretch>
                            <a:fillRect l="-132381" t="-378125" r="-228571" b="-687500"/>
                          </a:stretch>
                        </a:blipFill>
                      </a:tcPr>
                    </a:tc>
                    <a:tc>
                      <a:txBody>
                        <a:bodyPr/>
                        <a:lstStyle/>
                        <a:p>
                          <a:pPr algn="ctr"/>
                          <a:r>
                            <a:rPr lang="el-GR" sz="1800"/>
                            <a:t>δευτερόλεπτο</a:t>
                          </a:r>
                        </a:p>
                      </a:txBody>
                      <a:tcPr marL="93216" marR="93216" marT="46608" marB="46608"/>
                    </a:tc>
                    <a:tc>
                      <a:txBody>
                        <a:bodyPr/>
                        <a:lstStyle/>
                        <a:p>
                          <a:pPr algn="ctr"/>
                          <a:r>
                            <a:rPr lang="en-US" sz="1800"/>
                            <a:t>s</a:t>
                          </a:r>
                          <a:endParaRPr lang="el-GR" sz="1800"/>
                        </a:p>
                      </a:txBody>
                      <a:tcPr marL="93216" marR="93216" marT="46608" marB="46608"/>
                    </a:tc>
                    <a:extLst>
                      <a:ext uri="{0D108BD9-81ED-4DB2-BD59-A6C34878D82A}">
                        <a16:rowId xmlns:a16="http://schemas.microsoft.com/office/drawing/2014/main" val="700072175"/>
                      </a:ext>
                    </a:extLst>
                  </a:tr>
                  <a:tr h="410149">
                    <a:tc>
                      <a:txBody>
                        <a:bodyPr/>
                        <a:lstStyle/>
                        <a:p>
                          <a:pPr algn="ctr"/>
                          <a:r>
                            <a:rPr lang="el-GR" sz="1800"/>
                            <a:t>Θερμοκρασία</a:t>
                          </a:r>
                        </a:p>
                      </a:txBody>
                      <a:tcPr marL="93216" marR="93216" marT="46608" marB="46608"/>
                    </a:tc>
                    <a:tc>
                      <a:txBody>
                        <a:bodyPr/>
                        <a:lstStyle/>
                        <a:p>
                          <a:endParaRPr lang="el-GR"/>
                        </a:p>
                      </a:txBody>
                      <a:tcPr marL="93216" marR="93216" marT="46608" marB="46608">
                        <a:blipFill>
                          <a:blip r:embed="rId4"/>
                          <a:stretch>
                            <a:fillRect l="-132381" t="-463636" r="-228571" b="-566667"/>
                          </a:stretch>
                        </a:blipFill>
                      </a:tcPr>
                    </a:tc>
                    <a:tc>
                      <a:txBody>
                        <a:bodyPr/>
                        <a:lstStyle/>
                        <a:p>
                          <a:pPr algn="ctr"/>
                          <a:r>
                            <a:rPr lang="el-GR" sz="1800"/>
                            <a:t>κέλβιν</a:t>
                          </a:r>
                        </a:p>
                      </a:txBody>
                      <a:tcPr marL="93216" marR="93216" marT="46608" marB="46608"/>
                    </a:tc>
                    <a:tc>
                      <a:txBody>
                        <a:bodyPr/>
                        <a:lstStyle/>
                        <a:p>
                          <a:pPr algn="ctr"/>
                          <a:r>
                            <a:rPr lang="en-US" sz="1800"/>
                            <a:t>K</a:t>
                          </a:r>
                          <a:endParaRPr lang="el-GR" sz="1800"/>
                        </a:p>
                      </a:txBody>
                      <a:tcPr marL="93216" marR="93216" marT="46608" marB="46608"/>
                    </a:tc>
                    <a:extLst>
                      <a:ext uri="{0D108BD9-81ED-4DB2-BD59-A6C34878D82A}">
                        <a16:rowId xmlns:a16="http://schemas.microsoft.com/office/drawing/2014/main" val="152847042"/>
                      </a:ext>
                    </a:extLst>
                  </a:tr>
                  <a:tr h="689796">
                    <a:tc>
                      <a:txBody>
                        <a:bodyPr/>
                        <a:lstStyle/>
                        <a:p>
                          <a:pPr algn="ctr"/>
                          <a:r>
                            <a:rPr lang="el-GR" sz="1800"/>
                            <a:t>Ποσότητα Ουσίας/’Ύλης</a:t>
                          </a:r>
                        </a:p>
                      </a:txBody>
                      <a:tcPr marL="93216" marR="93216" marT="46608" marB="46608"/>
                    </a:tc>
                    <a:tc>
                      <a:txBody>
                        <a:bodyPr/>
                        <a:lstStyle/>
                        <a:p>
                          <a:endParaRPr lang="el-GR"/>
                        </a:p>
                      </a:txBody>
                      <a:tcPr marL="93216" marR="93216" marT="46608" marB="46608">
                        <a:blipFill>
                          <a:blip r:embed="rId4"/>
                          <a:stretch>
                            <a:fillRect l="-132381" t="-344444" r="-228571" b="-246296"/>
                          </a:stretch>
                        </a:blipFill>
                      </a:tcPr>
                    </a:tc>
                    <a:tc>
                      <a:txBody>
                        <a:bodyPr/>
                        <a:lstStyle/>
                        <a:p>
                          <a:pPr algn="ctr"/>
                          <a:r>
                            <a:rPr lang="el-GR" sz="1800"/>
                            <a:t>μολ</a:t>
                          </a:r>
                        </a:p>
                      </a:txBody>
                      <a:tcPr marL="93216" marR="93216" marT="46608" marB="46608"/>
                    </a:tc>
                    <a:tc>
                      <a:txBody>
                        <a:bodyPr/>
                        <a:lstStyle/>
                        <a:p>
                          <a:pPr algn="ctr"/>
                          <a:r>
                            <a:rPr lang="en-US" sz="1800"/>
                            <a:t>mol</a:t>
                          </a:r>
                          <a:endParaRPr lang="el-GR" sz="1800"/>
                        </a:p>
                      </a:txBody>
                      <a:tcPr marL="93216" marR="93216" marT="46608" marB="46608"/>
                    </a:tc>
                    <a:extLst>
                      <a:ext uri="{0D108BD9-81ED-4DB2-BD59-A6C34878D82A}">
                        <a16:rowId xmlns:a16="http://schemas.microsoft.com/office/drawing/2014/main" val="4079616121"/>
                      </a:ext>
                    </a:extLst>
                  </a:tr>
                  <a:tr h="969443">
                    <a:tc>
                      <a:txBody>
                        <a:bodyPr/>
                        <a:lstStyle/>
                        <a:p>
                          <a:pPr algn="ctr"/>
                          <a:r>
                            <a:rPr lang="el-GR" sz="1800"/>
                            <a:t>Ένταση Ηλεκτρικού Ρεύματος</a:t>
                          </a:r>
                        </a:p>
                      </a:txBody>
                      <a:tcPr marL="93216" marR="93216" marT="46608" marB="46608"/>
                    </a:tc>
                    <a:tc>
                      <a:txBody>
                        <a:bodyPr/>
                        <a:lstStyle/>
                        <a:p>
                          <a:endParaRPr lang="el-GR"/>
                        </a:p>
                      </a:txBody>
                      <a:tcPr marL="93216" marR="93216" marT="46608" marB="46608">
                        <a:blipFill>
                          <a:blip r:embed="rId4"/>
                          <a:stretch>
                            <a:fillRect l="-132381" t="-311688" r="-228571" b="-72727"/>
                          </a:stretch>
                        </a:blipFill>
                      </a:tcPr>
                    </a:tc>
                    <a:tc>
                      <a:txBody>
                        <a:bodyPr/>
                        <a:lstStyle/>
                        <a:p>
                          <a:pPr algn="ctr"/>
                          <a:r>
                            <a:rPr lang="el-GR" sz="1800"/>
                            <a:t>αμπέρ</a:t>
                          </a:r>
                        </a:p>
                      </a:txBody>
                      <a:tcPr marL="93216" marR="93216" marT="46608" marB="46608"/>
                    </a:tc>
                    <a:tc>
                      <a:txBody>
                        <a:bodyPr/>
                        <a:lstStyle/>
                        <a:p>
                          <a:pPr algn="ctr"/>
                          <a:r>
                            <a:rPr lang="en-US" sz="1800"/>
                            <a:t>A</a:t>
                          </a:r>
                          <a:endParaRPr lang="el-GR" sz="1800"/>
                        </a:p>
                      </a:txBody>
                      <a:tcPr marL="93216" marR="93216" marT="46608" marB="46608"/>
                    </a:tc>
                    <a:extLst>
                      <a:ext uri="{0D108BD9-81ED-4DB2-BD59-A6C34878D82A}">
                        <a16:rowId xmlns:a16="http://schemas.microsoft.com/office/drawing/2014/main" val="3249115231"/>
                      </a:ext>
                    </a:extLst>
                  </a:tr>
                  <a:tr h="689796">
                    <a:tc>
                      <a:txBody>
                        <a:bodyPr/>
                        <a:lstStyle/>
                        <a:p>
                          <a:pPr algn="ctr"/>
                          <a:r>
                            <a:rPr lang="el-GR" sz="1800"/>
                            <a:t>Φωτεινή Ένταση</a:t>
                          </a:r>
                        </a:p>
                      </a:txBody>
                      <a:tcPr marL="93216" marR="93216" marT="46608" marB="46608"/>
                    </a:tc>
                    <a:tc>
                      <a:txBody>
                        <a:bodyPr/>
                        <a:lstStyle/>
                        <a:p>
                          <a:endParaRPr lang="el-GR"/>
                        </a:p>
                      </a:txBody>
                      <a:tcPr marL="93216" marR="93216" marT="46608" marB="46608">
                        <a:blipFill>
                          <a:blip r:embed="rId4"/>
                          <a:stretch>
                            <a:fillRect l="-132381" t="-587037" r="-228571" b="-3704"/>
                          </a:stretch>
                        </a:blipFill>
                      </a:tcPr>
                    </a:tc>
                    <a:tc>
                      <a:txBody>
                        <a:bodyPr/>
                        <a:lstStyle/>
                        <a:p>
                          <a:pPr algn="ctr"/>
                          <a:r>
                            <a:rPr lang="el-GR" sz="1800"/>
                            <a:t>καντέλα</a:t>
                          </a:r>
                        </a:p>
                      </a:txBody>
                      <a:tcPr marL="93216" marR="93216" marT="46608" marB="46608"/>
                    </a:tc>
                    <a:tc>
                      <a:txBody>
                        <a:bodyPr/>
                        <a:lstStyle/>
                        <a:p>
                          <a:pPr algn="ctr"/>
                          <a:r>
                            <a:rPr lang="en-US" sz="1800"/>
                            <a:t>cd</a:t>
                          </a:r>
                          <a:endParaRPr lang="el-GR" sz="1800"/>
                        </a:p>
                      </a:txBody>
                      <a:tcPr marL="93216" marR="93216" marT="46608" marB="46608"/>
                    </a:tc>
                    <a:extLst>
                      <a:ext uri="{0D108BD9-81ED-4DB2-BD59-A6C34878D82A}">
                        <a16:rowId xmlns:a16="http://schemas.microsoft.com/office/drawing/2014/main" val="4008765664"/>
                      </a:ext>
                    </a:extLst>
                  </a:tr>
                </a:tbl>
              </a:graphicData>
            </a:graphic>
          </p:graphicFrame>
        </mc:Fallback>
      </mc:AlternateContent>
    </p:spTree>
    <p:extLst>
      <p:ext uri="{BB962C8B-B14F-4D97-AF65-F5344CB8AC3E}">
        <p14:creationId xmlns:p14="http://schemas.microsoft.com/office/powerpoint/2010/main" val="277735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a16="http://schemas.microsoft.com/office/drawing/2014/main" id="{3F62DBC6-884A-4D19-BCC6-2089AB88B802}"/>
              </a:ext>
            </a:extLst>
          </p:cNvPr>
          <p:cNvSpPr txBox="1"/>
          <p:nvPr/>
        </p:nvSpPr>
        <p:spPr>
          <a:xfrm>
            <a:off x="802178" y="2261420"/>
            <a:ext cx="4002936" cy="3637935"/>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r>
              <a:rPr lang="en-US" sz="1500" dirty="0"/>
              <a:t>ΣΥΝΕΧΕΙΑ ΑΠΑΝΤΗΣΗΣ: ΟΛΑ ΤΑ ΑΛΛΑ ΜΕΓΕΘΗ ΠΟΥ ΧΡΗΣΙΜΟΠΟΙΟΥΝΤΑΙ ΕΙΝΑΙ ΠΑΡΑΓΑΓΩΓΑ ΤΩΝ ΘΕΜΕΛΙΩΔΩΝ ΜΕΓΕΘΩΝ ΚΑΙ ΟΙ ΜΟΝΑΔΕΣ ΤΟΥΣ ΠΡΟΚΥΠΤΟΥΝ ΑΠΌ ΤΙΣ ΜΟΝΑΔΕΣ ΤΩΝ ΘΕΜΕΛΙΩΔΩΝ ΜΕΓΕΘΩΝ ΜΕ ΤΗ ΒΟΗΘΕΙΑΜΑΘΗΜΑΤΙΚΩΝ ΤΥΠΩΝ. ΠΟΛΛΕΣ ΦΟΡΕΣ ΚΑΤΆ ΤΗΝ ΜΕΤΡΗΣΗ ΤΩΝ ΜΕΓΕΘΩΝ ΧΡΗΣΙΜΟΠΟΙΟΥΝΤΑΙ ΔΕΚΑΔΙΚΑ ΠΟΛΛΑΠΛΑΣΙΑ ΚΑΙ ΥΠΟΠΟΛΛΑΠΛΑΣΙΑ ΤΩΝ ΘΕΜΕΛΙΩΔΩΝ ΜΟΝΑΔΩΝ ΜΕΤΡΗΣΗΣ, ΟΙ ΕΥΧΡΗΣΤΕΣ ΜΟΝΑΔΕΣ,ΌΠΩΣ ΦΑΙΝΕΤΑΙ ΣΤΟΝ ΠΙΝΑΚΑ:</a:t>
            </a:r>
          </a:p>
          <a:p>
            <a:pPr>
              <a:lnSpc>
                <a:spcPct val="90000"/>
              </a:lnSpc>
              <a:spcAft>
                <a:spcPts val="1000"/>
              </a:spcAft>
              <a:buClr>
                <a:schemeClr val="tx1"/>
              </a:buClr>
              <a:buSzPct val="100000"/>
              <a:buFont typeface="Arial"/>
              <a:buChar char="•"/>
            </a:pPr>
            <a:endParaRPr lang="en-US" sz="1500" dirty="0"/>
          </a:p>
          <a:p>
            <a:pPr>
              <a:lnSpc>
                <a:spcPct val="90000"/>
              </a:lnSpc>
              <a:spcAft>
                <a:spcPts val="1000"/>
              </a:spcAft>
              <a:buClr>
                <a:schemeClr val="tx1"/>
              </a:buClr>
              <a:buSzPct val="100000"/>
              <a:buFont typeface="Arial"/>
              <a:buChar char="•"/>
            </a:pPr>
            <a:endParaRPr lang="en-US" sz="1500" dirty="0"/>
          </a:p>
          <a:p>
            <a:pPr>
              <a:lnSpc>
                <a:spcPct val="90000"/>
              </a:lnSpc>
              <a:spcAft>
                <a:spcPts val="1000"/>
              </a:spcAft>
              <a:buClr>
                <a:schemeClr val="tx1"/>
              </a:buClr>
              <a:buSzPct val="100000"/>
              <a:buFont typeface="Arial"/>
              <a:buChar char="•"/>
            </a:pPr>
            <a:endParaRPr lang="en-US" sz="1500" dirty="0"/>
          </a:p>
          <a:p>
            <a:pPr>
              <a:lnSpc>
                <a:spcPct val="90000"/>
              </a:lnSpc>
              <a:spcAft>
                <a:spcPts val="1000"/>
              </a:spcAft>
              <a:buClr>
                <a:schemeClr val="tx1"/>
              </a:buClr>
              <a:buSzPct val="100000"/>
              <a:buFont typeface="Arial"/>
              <a:buChar char="•"/>
            </a:pPr>
            <a:endParaRPr lang="en-US" sz="1500" dirty="0"/>
          </a:p>
          <a:p>
            <a:pPr>
              <a:lnSpc>
                <a:spcPct val="90000"/>
              </a:lnSpc>
              <a:spcAft>
                <a:spcPts val="1000"/>
              </a:spcAft>
              <a:buClr>
                <a:schemeClr val="tx1"/>
              </a:buClr>
              <a:buSzPct val="100000"/>
              <a:buFont typeface="Arial"/>
              <a:buChar char="•"/>
            </a:pPr>
            <a:endParaRPr lang="en-US" sz="1500" dirty="0"/>
          </a:p>
        </p:txBody>
      </p:sp>
      <mc:AlternateContent xmlns:mc="http://schemas.openxmlformats.org/markup-compatibility/2006" xmlns:a14="http://schemas.microsoft.com/office/drawing/2010/main">
        <mc:Choice Requires="a14">
          <p:graphicFrame>
            <p:nvGraphicFramePr>
              <p:cNvPr id="7" name="Πίνακας 6">
                <a:extLst>
                  <a:ext uri="{FF2B5EF4-FFF2-40B4-BE49-F238E27FC236}">
                    <a16:creationId xmlns:a16="http://schemas.microsoft.com/office/drawing/2014/main" id="{8F95D324-9B07-2090-9202-E3889074863E}"/>
                  </a:ext>
                </a:extLst>
              </p:cNvPr>
              <p:cNvGraphicFramePr>
                <a:graphicFrameLocks noGrp="1"/>
              </p:cNvGraphicFramePr>
              <p:nvPr>
                <p:extLst>
                  <p:ext uri="{D42A27DB-BD31-4B8C-83A1-F6EECF244321}">
                    <p14:modId xmlns:p14="http://schemas.microsoft.com/office/powerpoint/2010/main" val="3775824643"/>
                  </p:ext>
                </p:extLst>
              </p:nvPr>
            </p:nvGraphicFramePr>
            <p:xfrm>
              <a:off x="5289752" y="1067192"/>
              <a:ext cx="6095594" cy="4561394"/>
            </p:xfrm>
            <a:graphic>
              <a:graphicData uri="http://schemas.openxmlformats.org/drawingml/2006/table">
                <a:tbl>
                  <a:tblPr firstRow="1" bandRow="1">
                    <a:tableStyleId>{5C22544A-7EE6-4342-B048-85BDC9FD1C3A}</a:tableStyleId>
                  </a:tblPr>
                  <a:tblGrid>
                    <a:gridCol w="1630731">
                      <a:extLst>
                        <a:ext uri="{9D8B030D-6E8A-4147-A177-3AD203B41FA5}">
                          <a16:colId xmlns:a16="http://schemas.microsoft.com/office/drawing/2014/main" val="1236091209"/>
                        </a:ext>
                      </a:extLst>
                    </a:gridCol>
                    <a:gridCol w="1373735">
                      <a:extLst>
                        <a:ext uri="{9D8B030D-6E8A-4147-A177-3AD203B41FA5}">
                          <a16:colId xmlns:a16="http://schemas.microsoft.com/office/drawing/2014/main" val="2798302044"/>
                        </a:ext>
                      </a:extLst>
                    </a:gridCol>
                    <a:gridCol w="1421548">
                      <a:extLst>
                        <a:ext uri="{9D8B030D-6E8A-4147-A177-3AD203B41FA5}">
                          <a16:colId xmlns:a16="http://schemas.microsoft.com/office/drawing/2014/main" val="494203033"/>
                        </a:ext>
                      </a:extLst>
                    </a:gridCol>
                    <a:gridCol w="1669580">
                      <a:extLst>
                        <a:ext uri="{9D8B030D-6E8A-4147-A177-3AD203B41FA5}">
                          <a16:colId xmlns:a16="http://schemas.microsoft.com/office/drawing/2014/main" val="3881779313"/>
                        </a:ext>
                      </a:extLst>
                    </a:gridCol>
                  </a:tblGrid>
                  <a:tr h="895065">
                    <a:tc>
                      <a:txBody>
                        <a:bodyPr/>
                        <a:lstStyle/>
                        <a:p>
                          <a:pPr algn="ctr"/>
                          <a:r>
                            <a:rPr lang="el-GR" sz="1700"/>
                            <a:t>ΠΡΟΘΕΜΑ ΜΟΝΑΔΩΝ</a:t>
                          </a:r>
                        </a:p>
                      </a:txBody>
                      <a:tcPr marL="86064" marR="86064" marT="43032" marB="43032"/>
                    </a:tc>
                    <a:tc>
                      <a:txBody>
                        <a:bodyPr/>
                        <a:lstStyle/>
                        <a:p>
                          <a:pPr algn="ctr"/>
                          <a:r>
                            <a:rPr lang="el-GR" sz="1700"/>
                            <a:t>ΣΥΜΒΟΛΟ</a:t>
                          </a:r>
                        </a:p>
                      </a:txBody>
                      <a:tcPr marL="86064" marR="86064" marT="43032" marB="43032"/>
                    </a:tc>
                    <a:tc>
                      <a:txBody>
                        <a:bodyPr/>
                        <a:lstStyle/>
                        <a:p>
                          <a:pPr algn="ctr"/>
                          <a:r>
                            <a:rPr lang="el-GR" sz="1700"/>
                            <a:t>ΣΧΕΣΗ ΜΕ ΤΗ ΒΑΣΙΚΗ ΜΟΝΑΔΑ</a:t>
                          </a:r>
                        </a:p>
                      </a:txBody>
                      <a:tcPr marL="86064" marR="86064" marT="43032" marB="43032"/>
                    </a:tc>
                    <a:tc>
                      <a:txBody>
                        <a:bodyPr/>
                        <a:lstStyle/>
                        <a:p>
                          <a:pPr algn="ctr"/>
                          <a:r>
                            <a:rPr lang="el-GR" sz="1700"/>
                            <a:t>ΠΑΡΑΔΕΙΓΜΑ</a:t>
                          </a:r>
                        </a:p>
                      </a:txBody>
                      <a:tcPr marL="86064" marR="86064" marT="43032" marB="43032"/>
                    </a:tc>
                    <a:extLst>
                      <a:ext uri="{0D108BD9-81ED-4DB2-BD59-A6C34878D82A}">
                        <a16:rowId xmlns:a16="http://schemas.microsoft.com/office/drawing/2014/main" val="2318867247"/>
                      </a:ext>
                    </a:extLst>
                  </a:tr>
                  <a:tr h="378682">
                    <a:tc>
                      <a:txBody>
                        <a:bodyPr/>
                        <a:lstStyle/>
                        <a:p>
                          <a:pPr algn="ctr"/>
                          <a:r>
                            <a:rPr lang="en-US" sz="1700"/>
                            <a:t>Giga-(</a:t>
                          </a:r>
                          <a:r>
                            <a:rPr lang="el-GR" sz="1700"/>
                            <a:t>γιγα-)</a:t>
                          </a:r>
                        </a:p>
                      </a:txBody>
                      <a:tcPr marL="86064" marR="86064" marT="43032" marB="43032"/>
                    </a:tc>
                    <a:tc>
                      <a:txBody>
                        <a:bodyPr/>
                        <a:lstStyle/>
                        <a:p>
                          <a:pPr algn="ctr"/>
                          <a:r>
                            <a:rPr lang="en-US" sz="1700"/>
                            <a:t>G</a:t>
                          </a:r>
                          <a:endParaRPr lang="el-GR" sz="1700"/>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9</m:t>
                                    </m:r>
                                  </m:sup>
                                </m:sSup>
                              </m:oMath>
                            </m:oMathPara>
                          </a14:m>
                          <a:endParaRPr lang="el-GR" sz="1700"/>
                        </a:p>
                      </a:txBody>
                      <a:tcPr marL="86064" marR="86064" marT="43032" marB="43032"/>
                    </a:tc>
                    <a:tc>
                      <a:txBody>
                        <a:bodyPr/>
                        <a:lstStyle/>
                        <a:p>
                          <a:pPr algn="ctr"/>
                          <a:r>
                            <a:rPr lang="en-US" sz="1700"/>
                            <a:t>1Gm= </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9</m:t>
                                  </m:r>
                                </m:sup>
                              </m:sSup>
                            </m:oMath>
                          </a14:m>
                          <a:r>
                            <a:rPr lang="en-US" sz="1700"/>
                            <a:t>m</a:t>
                          </a:r>
                          <a:endParaRPr lang="el-GR" sz="1700"/>
                        </a:p>
                      </a:txBody>
                      <a:tcPr marL="86064" marR="86064" marT="43032" marB="43032"/>
                    </a:tc>
                    <a:extLst>
                      <a:ext uri="{0D108BD9-81ED-4DB2-BD59-A6C34878D82A}">
                        <a16:rowId xmlns:a16="http://schemas.microsoft.com/office/drawing/2014/main" val="961757030"/>
                      </a:ext>
                    </a:extLst>
                  </a:tr>
                  <a:tr h="378682">
                    <a:tc>
                      <a:txBody>
                        <a:bodyPr/>
                        <a:lstStyle/>
                        <a:p>
                          <a:pPr algn="ctr"/>
                          <a:r>
                            <a:rPr lang="en-US" sz="1700"/>
                            <a:t>Mega-(</a:t>
                          </a:r>
                          <a:r>
                            <a:rPr lang="el-GR" sz="1700"/>
                            <a:t>μεγα-)</a:t>
                          </a:r>
                        </a:p>
                      </a:txBody>
                      <a:tcPr marL="86064" marR="86064" marT="43032" marB="43032"/>
                    </a:tc>
                    <a:tc>
                      <a:txBody>
                        <a:bodyPr/>
                        <a:lstStyle/>
                        <a:p>
                          <a:pPr algn="ctr"/>
                          <a:r>
                            <a:rPr lang="en-US" sz="1700"/>
                            <a:t>M</a:t>
                          </a:r>
                          <a:endParaRPr lang="el-GR" sz="1700"/>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6</m:t>
                                    </m:r>
                                  </m:sup>
                                </m:sSup>
                              </m:oMath>
                            </m:oMathPara>
                          </a14:m>
                          <a:endParaRPr lang="el-GR" sz="1700"/>
                        </a:p>
                      </a:txBody>
                      <a:tcPr marL="86064" marR="86064" marT="43032" marB="43032"/>
                    </a:tc>
                    <a:tc>
                      <a:txBody>
                        <a:bodyPr/>
                        <a:lstStyle/>
                        <a:p>
                          <a:pPr algn="ctr"/>
                          <a:r>
                            <a:rPr lang="en-US" sz="1700"/>
                            <a:t>1Mm=</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6</m:t>
                                  </m:r>
                                </m:sup>
                              </m:sSup>
                            </m:oMath>
                          </a14:m>
                          <a:r>
                            <a:rPr lang="en-US" sz="1700"/>
                            <a:t>m</a:t>
                          </a:r>
                          <a:endParaRPr lang="el-GR" sz="1700"/>
                        </a:p>
                      </a:txBody>
                      <a:tcPr marL="86064" marR="86064" marT="43032" marB="43032"/>
                    </a:tc>
                    <a:extLst>
                      <a:ext uri="{0D108BD9-81ED-4DB2-BD59-A6C34878D82A}">
                        <a16:rowId xmlns:a16="http://schemas.microsoft.com/office/drawing/2014/main" val="3215926136"/>
                      </a:ext>
                    </a:extLst>
                  </a:tr>
                  <a:tr h="378682">
                    <a:tc>
                      <a:txBody>
                        <a:bodyPr/>
                        <a:lstStyle/>
                        <a:p>
                          <a:pPr algn="ctr"/>
                          <a:r>
                            <a:rPr lang="en-US" sz="1700"/>
                            <a:t>Kilo-(</a:t>
                          </a:r>
                          <a:r>
                            <a:rPr lang="el-GR" sz="1700"/>
                            <a:t>χιλιο-)</a:t>
                          </a:r>
                        </a:p>
                      </a:txBody>
                      <a:tcPr marL="86064" marR="86064" marT="43032" marB="43032"/>
                    </a:tc>
                    <a:tc>
                      <a:txBody>
                        <a:bodyPr/>
                        <a:lstStyle/>
                        <a:p>
                          <a:pPr algn="ctr"/>
                          <a:r>
                            <a:rPr lang="en-US" sz="1700"/>
                            <a:t>k</a:t>
                          </a:r>
                          <a:endParaRPr lang="el-GR" sz="1700"/>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3</m:t>
                                    </m:r>
                                  </m:sup>
                                </m:sSup>
                              </m:oMath>
                            </m:oMathPara>
                          </a14:m>
                          <a:endParaRPr lang="el-GR" sz="1700"/>
                        </a:p>
                      </a:txBody>
                      <a:tcPr marL="86064" marR="86064" marT="43032" marB="43032"/>
                    </a:tc>
                    <a:tc>
                      <a:txBody>
                        <a:bodyPr/>
                        <a:lstStyle/>
                        <a:p>
                          <a:pPr algn="ctr"/>
                          <a:r>
                            <a:rPr lang="en-US" sz="1700"/>
                            <a:t>1km=</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3</m:t>
                                  </m:r>
                                </m:sup>
                              </m:sSup>
                            </m:oMath>
                          </a14:m>
                          <a:r>
                            <a:rPr lang="en-US" sz="1700"/>
                            <a:t>m</a:t>
                          </a:r>
                          <a:endParaRPr lang="el-GR" sz="1700"/>
                        </a:p>
                      </a:txBody>
                      <a:tcPr marL="86064" marR="86064" marT="43032" marB="43032"/>
                    </a:tc>
                    <a:extLst>
                      <a:ext uri="{0D108BD9-81ED-4DB2-BD59-A6C34878D82A}">
                        <a16:rowId xmlns:a16="http://schemas.microsoft.com/office/drawing/2014/main" val="3448261901"/>
                      </a:ext>
                    </a:extLst>
                  </a:tr>
                  <a:tr h="378682">
                    <a:tc>
                      <a:txBody>
                        <a:bodyPr/>
                        <a:lstStyle/>
                        <a:p>
                          <a:pPr algn="ctr"/>
                          <a:r>
                            <a:rPr lang="en-US" sz="1700"/>
                            <a:t>Deci-(</a:t>
                          </a:r>
                          <a:r>
                            <a:rPr lang="el-GR" sz="1700"/>
                            <a:t>δεκατο-)</a:t>
                          </a:r>
                        </a:p>
                      </a:txBody>
                      <a:tcPr marL="86064" marR="86064" marT="43032" marB="43032"/>
                    </a:tc>
                    <a:tc>
                      <a:txBody>
                        <a:bodyPr/>
                        <a:lstStyle/>
                        <a:p>
                          <a:pPr algn="ctr"/>
                          <a:r>
                            <a:rPr lang="en-US" sz="1700"/>
                            <a:t>d</a:t>
                          </a:r>
                          <a:endParaRPr lang="el-GR" sz="1700"/>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−1</m:t>
                                    </m:r>
                                  </m:sup>
                                </m:sSup>
                              </m:oMath>
                            </m:oMathPara>
                          </a14:m>
                          <a:endParaRPr lang="el-GR" sz="1700"/>
                        </a:p>
                      </a:txBody>
                      <a:tcPr marL="86064" marR="86064" marT="43032" marB="43032"/>
                    </a:tc>
                    <a:tc>
                      <a:txBody>
                        <a:bodyPr/>
                        <a:lstStyle/>
                        <a:p>
                          <a:pPr algn="ctr"/>
                          <a:r>
                            <a:rPr lang="en-US" sz="1700"/>
                            <a:t>1dm=</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−1</m:t>
                                  </m:r>
                                </m:sup>
                              </m:sSup>
                            </m:oMath>
                          </a14:m>
                          <a:r>
                            <a:rPr lang="en-US" sz="1700"/>
                            <a:t>m</a:t>
                          </a:r>
                          <a:endParaRPr lang="el-GR" sz="1700"/>
                        </a:p>
                      </a:txBody>
                      <a:tcPr marL="86064" marR="86064" marT="43032" marB="43032"/>
                    </a:tc>
                    <a:extLst>
                      <a:ext uri="{0D108BD9-81ED-4DB2-BD59-A6C34878D82A}">
                        <a16:rowId xmlns:a16="http://schemas.microsoft.com/office/drawing/2014/main" val="3083260037"/>
                      </a:ext>
                    </a:extLst>
                  </a:tr>
                  <a:tr h="636873">
                    <a:tc>
                      <a:txBody>
                        <a:bodyPr/>
                        <a:lstStyle/>
                        <a:p>
                          <a:pPr algn="ctr"/>
                          <a:r>
                            <a:rPr lang="en-US" sz="1700"/>
                            <a:t>Centi-</a:t>
                          </a:r>
                          <a:r>
                            <a:rPr lang="el-GR" sz="1700"/>
                            <a:t>(εκατοστο-)</a:t>
                          </a:r>
                        </a:p>
                      </a:txBody>
                      <a:tcPr marL="86064" marR="86064" marT="43032" marB="43032"/>
                    </a:tc>
                    <a:tc>
                      <a:txBody>
                        <a:bodyPr/>
                        <a:lstStyle/>
                        <a:p>
                          <a:pPr algn="ctr"/>
                          <a:r>
                            <a:rPr lang="en-US" sz="1700"/>
                            <a:t>c</a:t>
                          </a:r>
                          <a:endParaRPr lang="el-GR" sz="1700"/>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−2</m:t>
                                    </m:r>
                                  </m:sup>
                                </m:sSup>
                              </m:oMath>
                            </m:oMathPara>
                          </a14:m>
                          <a:endParaRPr lang="el-GR" sz="1700"/>
                        </a:p>
                      </a:txBody>
                      <a:tcPr marL="86064" marR="86064" marT="43032" marB="43032"/>
                    </a:tc>
                    <a:tc>
                      <a:txBody>
                        <a:bodyPr/>
                        <a:lstStyle/>
                        <a:p>
                          <a:pPr algn="ctr"/>
                          <a:r>
                            <a:rPr lang="en-US" sz="1700"/>
                            <a:t>1cm=</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−2</m:t>
                                  </m:r>
                                </m:sup>
                              </m:sSup>
                            </m:oMath>
                          </a14:m>
                          <a:r>
                            <a:rPr lang="en-US" sz="1700"/>
                            <a:t>m</a:t>
                          </a:r>
                          <a:endParaRPr lang="el-GR" sz="1700"/>
                        </a:p>
                      </a:txBody>
                      <a:tcPr marL="86064" marR="86064" marT="43032" marB="43032"/>
                    </a:tc>
                    <a:extLst>
                      <a:ext uri="{0D108BD9-81ED-4DB2-BD59-A6C34878D82A}">
                        <a16:rowId xmlns:a16="http://schemas.microsoft.com/office/drawing/2014/main" val="3819343104"/>
                      </a:ext>
                    </a:extLst>
                  </a:tr>
                  <a:tr h="378682">
                    <a:tc>
                      <a:txBody>
                        <a:bodyPr/>
                        <a:lstStyle/>
                        <a:p>
                          <a:pPr algn="ctr"/>
                          <a:r>
                            <a:rPr lang="en-US" sz="1700"/>
                            <a:t>Milli-(</a:t>
                          </a:r>
                          <a:r>
                            <a:rPr lang="el-GR" sz="1700"/>
                            <a:t>χιλιοστο-)</a:t>
                          </a:r>
                        </a:p>
                      </a:txBody>
                      <a:tcPr marL="86064" marR="86064" marT="43032" marB="43032"/>
                    </a:tc>
                    <a:tc>
                      <a:txBody>
                        <a:bodyPr/>
                        <a:lstStyle/>
                        <a:p>
                          <a:pPr algn="ctr"/>
                          <a:r>
                            <a:rPr lang="el-GR" sz="1700"/>
                            <a:t>m</a:t>
                          </a:r>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−3</m:t>
                                    </m:r>
                                  </m:sup>
                                </m:sSup>
                              </m:oMath>
                            </m:oMathPara>
                          </a14:m>
                          <a:endParaRPr lang="el-GR" sz="1700"/>
                        </a:p>
                      </a:txBody>
                      <a:tcPr marL="86064" marR="86064" marT="43032" marB="43032"/>
                    </a:tc>
                    <a:tc>
                      <a:txBody>
                        <a:bodyPr/>
                        <a:lstStyle/>
                        <a:p>
                          <a:pPr algn="ctr"/>
                          <a:r>
                            <a:rPr lang="en-US" sz="1700"/>
                            <a:t>1mm=</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−3</m:t>
                                  </m:r>
                                </m:sup>
                              </m:sSup>
                            </m:oMath>
                          </a14:m>
                          <a:r>
                            <a:rPr lang="en-US" sz="1700"/>
                            <a:t>m</a:t>
                          </a:r>
                          <a:endParaRPr lang="el-GR" sz="1700"/>
                        </a:p>
                      </a:txBody>
                      <a:tcPr marL="86064" marR="86064" marT="43032" marB="43032"/>
                    </a:tc>
                    <a:extLst>
                      <a:ext uri="{0D108BD9-81ED-4DB2-BD59-A6C34878D82A}">
                        <a16:rowId xmlns:a16="http://schemas.microsoft.com/office/drawing/2014/main" val="1894644516"/>
                      </a:ext>
                    </a:extLst>
                  </a:tr>
                  <a:tr h="378682">
                    <a:tc>
                      <a:txBody>
                        <a:bodyPr/>
                        <a:lstStyle/>
                        <a:p>
                          <a:pPr algn="ctr"/>
                          <a:r>
                            <a:rPr lang="en-US" sz="1700"/>
                            <a:t>Micro-(</a:t>
                          </a:r>
                          <a:r>
                            <a:rPr lang="el-GR" sz="1700"/>
                            <a:t>μικρο-)</a:t>
                          </a:r>
                        </a:p>
                      </a:txBody>
                      <a:tcPr marL="86064" marR="86064" marT="43032" marB="43032"/>
                    </a:tc>
                    <a:tc>
                      <a:txBody>
                        <a:bodyPr/>
                        <a:lstStyle/>
                        <a:p>
                          <a:pPr algn="ctr"/>
                          <a:r>
                            <a:rPr lang="el-GR" sz="1700"/>
                            <a:t>μ</a:t>
                          </a:r>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m:t>
                                    </m:r>
                                    <m:r>
                                      <a:rPr lang="el-GR" sz="1700" b="0" i="1" smtClean="0">
                                        <a:latin typeface="Cambria Math" panose="02040503050406030204" pitchFamily="18" charset="0"/>
                                      </a:rPr>
                                      <m:t>6</m:t>
                                    </m:r>
                                  </m:sup>
                                </m:sSup>
                              </m:oMath>
                            </m:oMathPara>
                          </a14:m>
                          <a:endParaRPr lang="el-GR" sz="1700"/>
                        </a:p>
                      </a:txBody>
                      <a:tcPr marL="86064" marR="86064" marT="43032" marB="43032"/>
                    </a:tc>
                    <a:tc>
                      <a:txBody>
                        <a:bodyPr/>
                        <a:lstStyle/>
                        <a:p>
                          <a:pPr algn="ctr"/>
                          <a:r>
                            <a:rPr lang="el-GR" sz="1700"/>
                            <a:t>1μm</a:t>
                          </a:r>
                          <a:r>
                            <a:rPr lang="en-US" sz="1700"/>
                            <a:t>=</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m:t>
                                  </m:r>
                                  <m:r>
                                    <a:rPr lang="el-GR" sz="1700" b="0" i="1" smtClean="0">
                                      <a:latin typeface="Cambria Math" panose="02040503050406030204" pitchFamily="18" charset="0"/>
                                    </a:rPr>
                                    <m:t>6</m:t>
                                  </m:r>
                                </m:sup>
                              </m:sSup>
                            </m:oMath>
                          </a14:m>
                          <a:r>
                            <a:rPr lang="en-US" sz="1700"/>
                            <a:t>m</a:t>
                          </a:r>
                          <a:endParaRPr lang="el-GR" sz="1700"/>
                        </a:p>
                      </a:txBody>
                      <a:tcPr marL="86064" marR="86064" marT="43032" marB="43032"/>
                    </a:tc>
                    <a:extLst>
                      <a:ext uri="{0D108BD9-81ED-4DB2-BD59-A6C34878D82A}">
                        <a16:rowId xmlns:a16="http://schemas.microsoft.com/office/drawing/2014/main" val="3637564864"/>
                      </a:ext>
                    </a:extLst>
                  </a:tr>
                  <a:tr h="378682">
                    <a:tc>
                      <a:txBody>
                        <a:bodyPr/>
                        <a:lstStyle/>
                        <a:p>
                          <a:pPr algn="ctr"/>
                          <a:r>
                            <a:rPr lang="en-US" sz="1700"/>
                            <a:t>Nano-(</a:t>
                          </a:r>
                          <a:r>
                            <a:rPr lang="el-GR" sz="1700"/>
                            <a:t>νανο-)</a:t>
                          </a:r>
                        </a:p>
                      </a:txBody>
                      <a:tcPr marL="86064" marR="86064" marT="43032" marB="43032"/>
                    </a:tc>
                    <a:tc>
                      <a:txBody>
                        <a:bodyPr/>
                        <a:lstStyle/>
                        <a:p>
                          <a:pPr algn="ctr"/>
                          <a:r>
                            <a:rPr lang="en-US" sz="1700"/>
                            <a:t>n</a:t>
                          </a:r>
                          <a:endParaRPr lang="el-GR" sz="1700"/>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−9</m:t>
                                    </m:r>
                                  </m:sup>
                                </m:sSup>
                              </m:oMath>
                            </m:oMathPara>
                          </a14:m>
                          <a:endParaRPr lang="el-GR" sz="1700"/>
                        </a:p>
                      </a:txBody>
                      <a:tcPr marL="86064" marR="86064" marT="43032" marB="43032"/>
                    </a:tc>
                    <a:tc>
                      <a:txBody>
                        <a:bodyPr/>
                        <a:lstStyle/>
                        <a:p>
                          <a:pPr algn="ctr"/>
                          <a:r>
                            <a:rPr lang="en-US" sz="1700"/>
                            <a:t>1nm=</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−9</m:t>
                                  </m:r>
                                </m:sup>
                              </m:sSup>
                            </m:oMath>
                          </a14:m>
                          <a:r>
                            <a:rPr lang="en-US" sz="1700"/>
                            <a:t>m</a:t>
                          </a:r>
                          <a:endParaRPr lang="el-GR" sz="1700"/>
                        </a:p>
                      </a:txBody>
                      <a:tcPr marL="86064" marR="86064" marT="43032" marB="43032"/>
                    </a:tc>
                    <a:extLst>
                      <a:ext uri="{0D108BD9-81ED-4DB2-BD59-A6C34878D82A}">
                        <a16:rowId xmlns:a16="http://schemas.microsoft.com/office/drawing/2014/main" val="2505306951"/>
                      </a:ext>
                    </a:extLst>
                  </a:tr>
                  <a:tr h="378682">
                    <a:tc>
                      <a:txBody>
                        <a:bodyPr/>
                        <a:lstStyle/>
                        <a:p>
                          <a:pPr algn="ctr"/>
                          <a:r>
                            <a:rPr lang="en-US" sz="1700"/>
                            <a:t>Pico-(</a:t>
                          </a:r>
                          <a:r>
                            <a:rPr lang="el-GR" sz="1700"/>
                            <a:t>πικο-)</a:t>
                          </a:r>
                        </a:p>
                      </a:txBody>
                      <a:tcPr marL="86064" marR="86064" marT="43032" marB="43032"/>
                    </a:tc>
                    <a:tc>
                      <a:txBody>
                        <a:bodyPr/>
                        <a:lstStyle/>
                        <a:p>
                          <a:pPr algn="ctr"/>
                          <a:r>
                            <a:rPr lang="en-US" sz="1700"/>
                            <a:t>p</a:t>
                          </a:r>
                          <a:endParaRPr lang="el-GR" sz="1700"/>
                        </a:p>
                      </a:txBody>
                      <a:tcPr marL="86064" marR="86064" marT="43032" marB="43032"/>
                    </a:tc>
                    <a:tc>
                      <a:txBody>
                        <a:bodyPr/>
                        <a:lstStyle/>
                        <a:p>
                          <a:pPr algn="ctr"/>
                          <a14:m>
                            <m:oMathPara xmlns:m="http://schemas.openxmlformats.org/officeDocument/2006/math">
                              <m:oMathParaPr>
                                <m:jc m:val="centerGroup"/>
                              </m:oMathParaPr>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−12</m:t>
                                    </m:r>
                                  </m:sup>
                                </m:sSup>
                              </m:oMath>
                            </m:oMathPara>
                          </a14:m>
                          <a:endParaRPr lang="el-GR" sz="1700"/>
                        </a:p>
                      </a:txBody>
                      <a:tcPr marL="86064" marR="86064" marT="43032" marB="43032"/>
                    </a:tc>
                    <a:tc>
                      <a:txBody>
                        <a:bodyPr/>
                        <a:lstStyle/>
                        <a:p>
                          <a:pPr algn="ctr"/>
                          <a:r>
                            <a:rPr lang="en-US" sz="1700"/>
                            <a:t>1pm=</a:t>
                          </a:r>
                          <a14:m>
                            <m:oMath xmlns:m="http://schemas.openxmlformats.org/officeDocument/2006/math">
                              <m:sSup>
                                <m:sSupPr>
                                  <m:ctrlPr>
                                    <a:rPr lang="el-GR" sz="1700" i="1" smtClean="0">
                                      <a:latin typeface="Cambria Math" panose="02040503050406030204" pitchFamily="18" charset="0"/>
                                    </a:rPr>
                                  </m:ctrlPr>
                                </m:sSupPr>
                                <m:e>
                                  <m:r>
                                    <a:rPr lang="en-US" sz="1700" b="0" i="1" smtClean="0">
                                      <a:latin typeface="Cambria Math" panose="02040503050406030204" pitchFamily="18" charset="0"/>
                                    </a:rPr>
                                    <m:t>10</m:t>
                                  </m:r>
                                </m:e>
                                <m:sup>
                                  <m:r>
                                    <a:rPr lang="en-US" sz="1700" b="0" i="1" smtClean="0">
                                      <a:latin typeface="Cambria Math" panose="02040503050406030204" pitchFamily="18" charset="0"/>
                                    </a:rPr>
                                    <m:t>−12</m:t>
                                  </m:r>
                                </m:sup>
                              </m:sSup>
                            </m:oMath>
                          </a14:m>
                          <a:r>
                            <a:rPr lang="en-US" sz="1700"/>
                            <a:t>m</a:t>
                          </a:r>
                          <a:endParaRPr lang="el-GR" sz="1700"/>
                        </a:p>
                      </a:txBody>
                      <a:tcPr marL="86064" marR="86064" marT="43032" marB="43032"/>
                    </a:tc>
                    <a:extLst>
                      <a:ext uri="{0D108BD9-81ED-4DB2-BD59-A6C34878D82A}">
                        <a16:rowId xmlns:a16="http://schemas.microsoft.com/office/drawing/2014/main" val="1724153626"/>
                      </a:ext>
                    </a:extLst>
                  </a:tr>
                </a:tbl>
              </a:graphicData>
            </a:graphic>
          </p:graphicFrame>
        </mc:Choice>
        <mc:Fallback xmlns="">
          <p:graphicFrame>
            <p:nvGraphicFramePr>
              <p:cNvPr id="7" name="Πίνακας 6">
                <a:extLst>
                  <a:ext uri="{FF2B5EF4-FFF2-40B4-BE49-F238E27FC236}">
                    <a16:creationId xmlns:a16="http://schemas.microsoft.com/office/drawing/2014/main" id="{8F95D324-9B07-2090-9202-E3889074863E}"/>
                  </a:ext>
                </a:extLst>
              </p:cNvPr>
              <p:cNvGraphicFramePr>
                <a:graphicFrameLocks noGrp="1"/>
              </p:cNvGraphicFramePr>
              <p:nvPr>
                <p:extLst>
                  <p:ext uri="{D42A27DB-BD31-4B8C-83A1-F6EECF244321}">
                    <p14:modId xmlns:p14="http://schemas.microsoft.com/office/powerpoint/2010/main" val="3775824643"/>
                  </p:ext>
                </p:extLst>
              </p:nvPr>
            </p:nvGraphicFramePr>
            <p:xfrm>
              <a:off x="5289752" y="1067192"/>
              <a:ext cx="6095594" cy="4561394"/>
            </p:xfrm>
            <a:graphic>
              <a:graphicData uri="http://schemas.openxmlformats.org/drawingml/2006/table">
                <a:tbl>
                  <a:tblPr firstRow="1" bandRow="1">
                    <a:tableStyleId>{5C22544A-7EE6-4342-B048-85BDC9FD1C3A}</a:tableStyleId>
                  </a:tblPr>
                  <a:tblGrid>
                    <a:gridCol w="1630731">
                      <a:extLst>
                        <a:ext uri="{9D8B030D-6E8A-4147-A177-3AD203B41FA5}">
                          <a16:colId xmlns:a16="http://schemas.microsoft.com/office/drawing/2014/main" val="1236091209"/>
                        </a:ext>
                      </a:extLst>
                    </a:gridCol>
                    <a:gridCol w="1373735">
                      <a:extLst>
                        <a:ext uri="{9D8B030D-6E8A-4147-A177-3AD203B41FA5}">
                          <a16:colId xmlns:a16="http://schemas.microsoft.com/office/drawing/2014/main" val="2798302044"/>
                        </a:ext>
                      </a:extLst>
                    </a:gridCol>
                    <a:gridCol w="1421548">
                      <a:extLst>
                        <a:ext uri="{9D8B030D-6E8A-4147-A177-3AD203B41FA5}">
                          <a16:colId xmlns:a16="http://schemas.microsoft.com/office/drawing/2014/main" val="494203033"/>
                        </a:ext>
                      </a:extLst>
                    </a:gridCol>
                    <a:gridCol w="1669580">
                      <a:extLst>
                        <a:ext uri="{9D8B030D-6E8A-4147-A177-3AD203B41FA5}">
                          <a16:colId xmlns:a16="http://schemas.microsoft.com/office/drawing/2014/main" val="3881779313"/>
                        </a:ext>
                      </a:extLst>
                    </a:gridCol>
                  </a:tblGrid>
                  <a:tr h="895065">
                    <a:tc>
                      <a:txBody>
                        <a:bodyPr/>
                        <a:lstStyle/>
                        <a:p>
                          <a:pPr algn="ctr"/>
                          <a:r>
                            <a:rPr lang="el-GR" sz="1700"/>
                            <a:t>ΠΡΟΘΕΜΑ ΜΟΝΑΔΩΝ</a:t>
                          </a:r>
                        </a:p>
                      </a:txBody>
                      <a:tcPr marL="86064" marR="86064" marT="43032" marB="43032"/>
                    </a:tc>
                    <a:tc>
                      <a:txBody>
                        <a:bodyPr/>
                        <a:lstStyle/>
                        <a:p>
                          <a:pPr algn="ctr"/>
                          <a:r>
                            <a:rPr lang="el-GR" sz="1700"/>
                            <a:t>ΣΥΜΒΟΛΟ</a:t>
                          </a:r>
                        </a:p>
                      </a:txBody>
                      <a:tcPr marL="86064" marR="86064" marT="43032" marB="43032"/>
                    </a:tc>
                    <a:tc>
                      <a:txBody>
                        <a:bodyPr/>
                        <a:lstStyle/>
                        <a:p>
                          <a:pPr algn="ctr"/>
                          <a:r>
                            <a:rPr lang="el-GR" sz="1700"/>
                            <a:t>ΣΧΕΣΗ ΜΕ ΤΗ ΒΑΣΙΚΗ ΜΟΝΑΔΑ</a:t>
                          </a:r>
                        </a:p>
                      </a:txBody>
                      <a:tcPr marL="86064" marR="86064" marT="43032" marB="43032"/>
                    </a:tc>
                    <a:tc>
                      <a:txBody>
                        <a:bodyPr/>
                        <a:lstStyle/>
                        <a:p>
                          <a:pPr algn="ctr"/>
                          <a:r>
                            <a:rPr lang="el-GR" sz="1700"/>
                            <a:t>ΠΑΡΑΔΕΙΓΜΑ</a:t>
                          </a:r>
                        </a:p>
                      </a:txBody>
                      <a:tcPr marL="86064" marR="86064" marT="43032" marB="43032"/>
                    </a:tc>
                    <a:extLst>
                      <a:ext uri="{0D108BD9-81ED-4DB2-BD59-A6C34878D82A}">
                        <a16:rowId xmlns:a16="http://schemas.microsoft.com/office/drawing/2014/main" val="2318867247"/>
                      </a:ext>
                    </a:extLst>
                  </a:tr>
                  <a:tr h="378682">
                    <a:tc>
                      <a:txBody>
                        <a:bodyPr/>
                        <a:lstStyle/>
                        <a:p>
                          <a:pPr algn="ctr"/>
                          <a:r>
                            <a:rPr lang="en-US" sz="1700"/>
                            <a:t>Giga-(</a:t>
                          </a:r>
                          <a:r>
                            <a:rPr lang="el-GR" sz="1700"/>
                            <a:t>γιγα-)</a:t>
                          </a:r>
                        </a:p>
                      </a:txBody>
                      <a:tcPr marL="86064" marR="86064" marT="43032" marB="43032"/>
                    </a:tc>
                    <a:tc>
                      <a:txBody>
                        <a:bodyPr/>
                        <a:lstStyle/>
                        <a:p>
                          <a:pPr algn="ctr"/>
                          <a:r>
                            <a:rPr lang="en-US" sz="1700"/>
                            <a:t>G</a:t>
                          </a:r>
                          <a:endParaRPr lang="el-GR" sz="1700"/>
                        </a:p>
                      </a:txBody>
                      <a:tcPr marL="86064" marR="86064" marT="43032" marB="43032"/>
                    </a:tc>
                    <a:tc>
                      <a:txBody>
                        <a:bodyPr/>
                        <a:lstStyle/>
                        <a:p>
                          <a:endParaRPr lang="el-GR"/>
                        </a:p>
                      </a:txBody>
                      <a:tcPr marL="86064" marR="86064" marT="43032" marB="43032">
                        <a:blipFill>
                          <a:blip r:embed="rId4"/>
                          <a:stretch>
                            <a:fillRect l="-212500" t="-243333" r="-119643" b="-873333"/>
                          </a:stretch>
                        </a:blipFill>
                      </a:tcPr>
                    </a:tc>
                    <a:tc>
                      <a:txBody>
                        <a:bodyPr/>
                        <a:lstStyle/>
                        <a:p>
                          <a:endParaRPr lang="el-GR"/>
                        </a:p>
                      </a:txBody>
                      <a:tcPr marL="86064" marR="86064" marT="43032" marB="43032">
                        <a:blipFill>
                          <a:blip r:embed="rId4"/>
                          <a:stretch>
                            <a:fillRect l="-265152" t="-243333" r="-1515" b="-873333"/>
                          </a:stretch>
                        </a:blipFill>
                      </a:tcPr>
                    </a:tc>
                    <a:extLst>
                      <a:ext uri="{0D108BD9-81ED-4DB2-BD59-A6C34878D82A}">
                        <a16:rowId xmlns:a16="http://schemas.microsoft.com/office/drawing/2014/main" val="961757030"/>
                      </a:ext>
                    </a:extLst>
                  </a:tr>
                  <a:tr h="378682">
                    <a:tc>
                      <a:txBody>
                        <a:bodyPr/>
                        <a:lstStyle/>
                        <a:p>
                          <a:pPr algn="ctr"/>
                          <a:r>
                            <a:rPr lang="en-US" sz="1700"/>
                            <a:t>Mega-(</a:t>
                          </a:r>
                          <a:r>
                            <a:rPr lang="el-GR" sz="1700"/>
                            <a:t>μεγα-)</a:t>
                          </a:r>
                        </a:p>
                      </a:txBody>
                      <a:tcPr marL="86064" marR="86064" marT="43032" marB="43032"/>
                    </a:tc>
                    <a:tc>
                      <a:txBody>
                        <a:bodyPr/>
                        <a:lstStyle/>
                        <a:p>
                          <a:pPr algn="ctr"/>
                          <a:r>
                            <a:rPr lang="en-US" sz="1700"/>
                            <a:t>M</a:t>
                          </a:r>
                          <a:endParaRPr lang="el-GR" sz="1700"/>
                        </a:p>
                      </a:txBody>
                      <a:tcPr marL="86064" marR="86064" marT="43032" marB="43032"/>
                    </a:tc>
                    <a:tc>
                      <a:txBody>
                        <a:bodyPr/>
                        <a:lstStyle/>
                        <a:p>
                          <a:endParaRPr lang="el-GR"/>
                        </a:p>
                      </a:txBody>
                      <a:tcPr marL="86064" marR="86064" marT="43032" marB="43032">
                        <a:blipFill>
                          <a:blip r:embed="rId4"/>
                          <a:stretch>
                            <a:fillRect l="-212500" t="-355172" r="-119643" b="-803448"/>
                          </a:stretch>
                        </a:blipFill>
                      </a:tcPr>
                    </a:tc>
                    <a:tc>
                      <a:txBody>
                        <a:bodyPr/>
                        <a:lstStyle/>
                        <a:p>
                          <a:endParaRPr lang="el-GR"/>
                        </a:p>
                      </a:txBody>
                      <a:tcPr marL="86064" marR="86064" marT="43032" marB="43032">
                        <a:blipFill>
                          <a:blip r:embed="rId4"/>
                          <a:stretch>
                            <a:fillRect l="-265152" t="-355172" r="-1515" b="-803448"/>
                          </a:stretch>
                        </a:blipFill>
                      </a:tcPr>
                    </a:tc>
                    <a:extLst>
                      <a:ext uri="{0D108BD9-81ED-4DB2-BD59-A6C34878D82A}">
                        <a16:rowId xmlns:a16="http://schemas.microsoft.com/office/drawing/2014/main" val="3215926136"/>
                      </a:ext>
                    </a:extLst>
                  </a:tr>
                  <a:tr h="378682">
                    <a:tc>
                      <a:txBody>
                        <a:bodyPr/>
                        <a:lstStyle/>
                        <a:p>
                          <a:pPr algn="ctr"/>
                          <a:r>
                            <a:rPr lang="en-US" sz="1700"/>
                            <a:t>Kilo-(</a:t>
                          </a:r>
                          <a:r>
                            <a:rPr lang="el-GR" sz="1700"/>
                            <a:t>χιλιο-)</a:t>
                          </a:r>
                        </a:p>
                      </a:txBody>
                      <a:tcPr marL="86064" marR="86064" marT="43032" marB="43032"/>
                    </a:tc>
                    <a:tc>
                      <a:txBody>
                        <a:bodyPr/>
                        <a:lstStyle/>
                        <a:p>
                          <a:pPr algn="ctr"/>
                          <a:r>
                            <a:rPr lang="en-US" sz="1700"/>
                            <a:t>k</a:t>
                          </a:r>
                          <a:endParaRPr lang="el-GR" sz="1700"/>
                        </a:p>
                      </a:txBody>
                      <a:tcPr marL="86064" marR="86064" marT="43032" marB="43032"/>
                    </a:tc>
                    <a:tc>
                      <a:txBody>
                        <a:bodyPr/>
                        <a:lstStyle/>
                        <a:p>
                          <a:endParaRPr lang="el-GR"/>
                        </a:p>
                      </a:txBody>
                      <a:tcPr marL="86064" marR="86064" marT="43032" marB="43032">
                        <a:blipFill>
                          <a:blip r:embed="rId4"/>
                          <a:stretch>
                            <a:fillRect l="-212500" t="-440000" r="-119643" b="-676667"/>
                          </a:stretch>
                        </a:blipFill>
                      </a:tcPr>
                    </a:tc>
                    <a:tc>
                      <a:txBody>
                        <a:bodyPr/>
                        <a:lstStyle/>
                        <a:p>
                          <a:endParaRPr lang="el-GR"/>
                        </a:p>
                      </a:txBody>
                      <a:tcPr marL="86064" marR="86064" marT="43032" marB="43032">
                        <a:blipFill>
                          <a:blip r:embed="rId4"/>
                          <a:stretch>
                            <a:fillRect l="-265152" t="-440000" r="-1515" b="-676667"/>
                          </a:stretch>
                        </a:blipFill>
                      </a:tcPr>
                    </a:tc>
                    <a:extLst>
                      <a:ext uri="{0D108BD9-81ED-4DB2-BD59-A6C34878D82A}">
                        <a16:rowId xmlns:a16="http://schemas.microsoft.com/office/drawing/2014/main" val="3448261901"/>
                      </a:ext>
                    </a:extLst>
                  </a:tr>
                  <a:tr h="378682">
                    <a:tc>
                      <a:txBody>
                        <a:bodyPr/>
                        <a:lstStyle/>
                        <a:p>
                          <a:pPr algn="ctr"/>
                          <a:r>
                            <a:rPr lang="en-US" sz="1700"/>
                            <a:t>Deci-(</a:t>
                          </a:r>
                          <a:r>
                            <a:rPr lang="el-GR" sz="1700"/>
                            <a:t>δεκατο-)</a:t>
                          </a:r>
                        </a:p>
                      </a:txBody>
                      <a:tcPr marL="86064" marR="86064" marT="43032" marB="43032"/>
                    </a:tc>
                    <a:tc>
                      <a:txBody>
                        <a:bodyPr/>
                        <a:lstStyle/>
                        <a:p>
                          <a:pPr algn="ctr"/>
                          <a:r>
                            <a:rPr lang="en-US" sz="1700"/>
                            <a:t>d</a:t>
                          </a:r>
                          <a:endParaRPr lang="el-GR" sz="1700"/>
                        </a:p>
                      </a:txBody>
                      <a:tcPr marL="86064" marR="86064" marT="43032" marB="43032"/>
                    </a:tc>
                    <a:tc>
                      <a:txBody>
                        <a:bodyPr/>
                        <a:lstStyle/>
                        <a:p>
                          <a:endParaRPr lang="el-GR"/>
                        </a:p>
                      </a:txBody>
                      <a:tcPr marL="86064" marR="86064" marT="43032" marB="43032">
                        <a:blipFill>
                          <a:blip r:embed="rId4"/>
                          <a:stretch>
                            <a:fillRect l="-212500" t="-540000" r="-119643" b="-576667"/>
                          </a:stretch>
                        </a:blipFill>
                      </a:tcPr>
                    </a:tc>
                    <a:tc>
                      <a:txBody>
                        <a:bodyPr/>
                        <a:lstStyle/>
                        <a:p>
                          <a:endParaRPr lang="el-GR"/>
                        </a:p>
                      </a:txBody>
                      <a:tcPr marL="86064" marR="86064" marT="43032" marB="43032">
                        <a:blipFill>
                          <a:blip r:embed="rId4"/>
                          <a:stretch>
                            <a:fillRect l="-265152" t="-540000" r="-1515" b="-576667"/>
                          </a:stretch>
                        </a:blipFill>
                      </a:tcPr>
                    </a:tc>
                    <a:extLst>
                      <a:ext uri="{0D108BD9-81ED-4DB2-BD59-A6C34878D82A}">
                        <a16:rowId xmlns:a16="http://schemas.microsoft.com/office/drawing/2014/main" val="3083260037"/>
                      </a:ext>
                    </a:extLst>
                  </a:tr>
                  <a:tr h="636873">
                    <a:tc>
                      <a:txBody>
                        <a:bodyPr/>
                        <a:lstStyle/>
                        <a:p>
                          <a:pPr algn="ctr"/>
                          <a:r>
                            <a:rPr lang="en-US" sz="1700"/>
                            <a:t>Centi-</a:t>
                          </a:r>
                          <a:r>
                            <a:rPr lang="el-GR" sz="1700"/>
                            <a:t>(εκατοστο-)</a:t>
                          </a:r>
                        </a:p>
                      </a:txBody>
                      <a:tcPr marL="86064" marR="86064" marT="43032" marB="43032"/>
                    </a:tc>
                    <a:tc>
                      <a:txBody>
                        <a:bodyPr/>
                        <a:lstStyle/>
                        <a:p>
                          <a:pPr algn="ctr"/>
                          <a:r>
                            <a:rPr lang="en-US" sz="1700"/>
                            <a:t>c</a:t>
                          </a:r>
                          <a:endParaRPr lang="el-GR" sz="1700"/>
                        </a:p>
                      </a:txBody>
                      <a:tcPr marL="86064" marR="86064" marT="43032" marB="43032"/>
                    </a:tc>
                    <a:tc>
                      <a:txBody>
                        <a:bodyPr/>
                        <a:lstStyle/>
                        <a:p>
                          <a:endParaRPr lang="el-GR"/>
                        </a:p>
                      </a:txBody>
                      <a:tcPr marL="86064" marR="86064" marT="43032" marB="43032">
                        <a:blipFill>
                          <a:blip r:embed="rId4"/>
                          <a:stretch>
                            <a:fillRect l="-212500" t="-384000" r="-119643" b="-246000"/>
                          </a:stretch>
                        </a:blipFill>
                      </a:tcPr>
                    </a:tc>
                    <a:tc>
                      <a:txBody>
                        <a:bodyPr/>
                        <a:lstStyle/>
                        <a:p>
                          <a:endParaRPr lang="el-GR"/>
                        </a:p>
                      </a:txBody>
                      <a:tcPr marL="86064" marR="86064" marT="43032" marB="43032">
                        <a:blipFill>
                          <a:blip r:embed="rId4"/>
                          <a:stretch>
                            <a:fillRect l="-265152" t="-384000" r="-1515" b="-246000"/>
                          </a:stretch>
                        </a:blipFill>
                      </a:tcPr>
                    </a:tc>
                    <a:extLst>
                      <a:ext uri="{0D108BD9-81ED-4DB2-BD59-A6C34878D82A}">
                        <a16:rowId xmlns:a16="http://schemas.microsoft.com/office/drawing/2014/main" val="3819343104"/>
                      </a:ext>
                    </a:extLst>
                  </a:tr>
                  <a:tr h="378682">
                    <a:tc>
                      <a:txBody>
                        <a:bodyPr/>
                        <a:lstStyle/>
                        <a:p>
                          <a:pPr algn="ctr"/>
                          <a:r>
                            <a:rPr lang="en-US" sz="1700"/>
                            <a:t>Milli-(</a:t>
                          </a:r>
                          <a:r>
                            <a:rPr lang="el-GR" sz="1700"/>
                            <a:t>χιλιοστο-)</a:t>
                          </a:r>
                        </a:p>
                      </a:txBody>
                      <a:tcPr marL="86064" marR="86064" marT="43032" marB="43032"/>
                    </a:tc>
                    <a:tc>
                      <a:txBody>
                        <a:bodyPr/>
                        <a:lstStyle/>
                        <a:p>
                          <a:pPr algn="ctr"/>
                          <a:r>
                            <a:rPr lang="el-GR" sz="1700"/>
                            <a:t>m</a:t>
                          </a:r>
                        </a:p>
                      </a:txBody>
                      <a:tcPr marL="86064" marR="86064" marT="43032" marB="43032"/>
                    </a:tc>
                    <a:tc>
                      <a:txBody>
                        <a:bodyPr/>
                        <a:lstStyle/>
                        <a:p>
                          <a:endParaRPr lang="el-GR"/>
                        </a:p>
                      </a:txBody>
                      <a:tcPr marL="86064" marR="86064" marT="43032" marB="43032">
                        <a:blipFill>
                          <a:blip r:embed="rId4"/>
                          <a:stretch>
                            <a:fillRect l="-212500" t="-806667" r="-119643" b="-310000"/>
                          </a:stretch>
                        </a:blipFill>
                      </a:tcPr>
                    </a:tc>
                    <a:tc>
                      <a:txBody>
                        <a:bodyPr/>
                        <a:lstStyle/>
                        <a:p>
                          <a:endParaRPr lang="el-GR"/>
                        </a:p>
                      </a:txBody>
                      <a:tcPr marL="86064" marR="86064" marT="43032" marB="43032">
                        <a:blipFill>
                          <a:blip r:embed="rId4"/>
                          <a:stretch>
                            <a:fillRect l="-265152" t="-806667" r="-1515" b="-310000"/>
                          </a:stretch>
                        </a:blipFill>
                      </a:tcPr>
                    </a:tc>
                    <a:extLst>
                      <a:ext uri="{0D108BD9-81ED-4DB2-BD59-A6C34878D82A}">
                        <a16:rowId xmlns:a16="http://schemas.microsoft.com/office/drawing/2014/main" val="1894644516"/>
                      </a:ext>
                    </a:extLst>
                  </a:tr>
                  <a:tr h="378682">
                    <a:tc>
                      <a:txBody>
                        <a:bodyPr/>
                        <a:lstStyle/>
                        <a:p>
                          <a:pPr algn="ctr"/>
                          <a:r>
                            <a:rPr lang="en-US" sz="1700"/>
                            <a:t>Micro-(</a:t>
                          </a:r>
                          <a:r>
                            <a:rPr lang="el-GR" sz="1700"/>
                            <a:t>μικρο-)</a:t>
                          </a:r>
                        </a:p>
                      </a:txBody>
                      <a:tcPr marL="86064" marR="86064" marT="43032" marB="43032"/>
                    </a:tc>
                    <a:tc>
                      <a:txBody>
                        <a:bodyPr/>
                        <a:lstStyle/>
                        <a:p>
                          <a:pPr algn="ctr"/>
                          <a:r>
                            <a:rPr lang="el-GR" sz="1700"/>
                            <a:t>μ</a:t>
                          </a:r>
                        </a:p>
                      </a:txBody>
                      <a:tcPr marL="86064" marR="86064" marT="43032" marB="43032"/>
                    </a:tc>
                    <a:tc>
                      <a:txBody>
                        <a:bodyPr/>
                        <a:lstStyle/>
                        <a:p>
                          <a:endParaRPr lang="el-GR"/>
                        </a:p>
                      </a:txBody>
                      <a:tcPr marL="86064" marR="86064" marT="43032" marB="43032">
                        <a:blipFill>
                          <a:blip r:embed="rId4"/>
                          <a:stretch>
                            <a:fillRect l="-212500" t="-906667" r="-119643" b="-210000"/>
                          </a:stretch>
                        </a:blipFill>
                      </a:tcPr>
                    </a:tc>
                    <a:tc>
                      <a:txBody>
                        <a:bodyPr/>
                        <a:lstStyle/>
                        <a:p>
                          <a:endParaRPr lang="el-GR"/>
                        </a:p>
                      </a:txBody>
                      <a:tcPr marL="86064" marR="86064" marT="43032" marB="43032">
                        <a:blipFill>
                          <a:blip r:embed="rId4"/>
                          <a:stretch>
                            <a:fillRect l="-265152" t="-906667" r="-1515" b="-210000"/>
                          </a:stretch>
                        </a:blipFill>
                      </a:tcPr>
                    </a:tc>
                    <a:extLst>
                      <a:ext uri="{0D108BD9-81ED-4DB2-BD59-A6C34878D82A}">
                        <a16:rowId xmlns:a16="http://schemas.microsoft.com/office/drawing/2014/main" val="3637564864"/>
                      </a:ext>
                    </a:extLst>
                  </a:tr>
                  <a:tr h="378682">
                    <a:tc>
                      <a:txBody>
                        <a:bodyPr/>
                        <a:lstStyle/>
                        <a:p>
                          <a:pPr algn="ctr"/>
                          <a:r>
                            <a:rPr lang="en-US" sz="1700"/>
                            <a:t>Nano-(</a:t>
                          </a:r>
                          <a:r>
                            <a:rPr lang="el-GR" sz="1700"/>
                            <a:t>νανο-)</a:t>
                          </a:r>
                        </a:p>
                      </a:txBody>
                      <a:tcPr marL="86064" marR="86064" marT="43032" marB="43032"/>
                    </a:tc>
                    <a:tc>
                      <a:txBody>
                        <a:bodyPr/>
                        <a:lstStyle/>
                        <a:p>
                          <a:pPr algn="ctr"/>
                          <a:r>
                            <a:rPr lang="en-US" sz="1700"/>
                            <a:t>n</a:t>
                          </a:r>
                          <a:endParaRPr lang="el-GR" sz="1700"/>
                        </a:p>
                      </a:txBody>
                      <a:tcPr marL="86064" marR="86064" marT="43032" marB="43032"/>
                    </a:tc>
                    <a:tc>
                      <a:txBody>
                        <a:bodyPr/>
                        <a:lstStyle/>
                        <a:p>
                          <a:endParaRPr lang="el-GR"/>
                        </a:p>
                      </a:txBody>
                      <a:tcPr marL="86064" marR="86064" marT="43032" marB="43032">
                        <a:blipFill>
                          <a:blip r:embed="rId4"/>
                          <a:stretch>
                            <a:fillRect l="-212500" t="-1006667" r="-119643" b="-110000"/>
                          </a:stretch>
                        </a:blipFill>
                      </a:tcPr>
                    </a:tc>
                    <a:tc>
                      <a:txBody>
                        <a:bodyPr/>
                        <a:lstStyle/>
                        <a:p>
                          <a:endParaRPr lang="el-GR"/>
                        </a:p>
                      </a:txBody>
                      <a:tcPr marL="86064" marR="86064" marT="43032" marB="43032">
                        <a:blipFill>
                          <a:blip r:embed="rId4"/>
                          <a:stretch>
                            <a:fillRect l="-265152" t="-1006667" r="-1515" b="-110000"/>
                          </a:stretch>
                        </a:blipFill>
                      </a:tcPr>
                    </a:tc>
                    <a:extLst>
                      <a:ext uri="{0D108BD9-81ED-4DB2-BD59-A6C34878D82A}">
                        <a16:rowId xmlns:a16="http://schemas.microsoft.com/office/drawing/2014/main" val="2505306951"/>
                      </a:ext>
                    </a:extLst>
                  </a:tr>
                  <a:tr h="378682">
                    <a:tc>
                      <a:txBody>
                        <a:bodyPr/>
                        <a:lstStyle/>
                        <a:p>
                          <a:pPr algn="ctr"/>
                          <a:r>
                            <a:rPr lang="en-US" sz="1700"/>
                            <a:t>Pico-(</a:t>
                          </a:r>
                          <a:r>
                            <a:rPr lang="el-GR" sz="1700"/>
                            <a:t>πικο-)</a:t>
                          </a:r>
                        </a:p>
                      </a:txBody>
                      <a:tcPr marL="86064" marR="86064" marT="43032" marB="43032"/>
                    </a:tc>
                    <a:tc>
                      <a:txBody>
                        <a:bodyPr/>
                        <a:lstStyle/>
                        <a:p>
                          <a:pPr algn="ctr"/>
                          <a:r>
                            <a:rPr lang="en-US" sz="1700"/>
                            <a:t>p</a:t>
                          </a:r>
                          <a:endParaRPr lang="el-GR" sz="1700"/>
                        </a:p>
                      </a:txBody>
                      <a:tcPr marL="86064" marR="86064" marT="43032" marB="43032"/>
                    </a:tc>
                    <a:tc>
                      <a:txBody>
                        <a:bodyPr/>
                        <a:lstStyle/>
                        <a:p>
                          <a:endParaRPr lang="el-GR"/>
                        </a:p>
                      </a:txBody>
                      <a:tcPr marL="86064" marR="86064" marT="43032" marB="43032">
                        <a:blipFill>
                          <a:blip r:embed="rId4"/>
                          <a:stretch>
                            <a:fillRect l="-212500" t="-1106667" r="-119643" b="-10000"/>
                          </a:stretch>
                        </a:blipFill>
                      </a:tcPr>
                    </a:tc>
                    <a:tc>
                      <a:txBody>
                        <a:bodyPr/>
                        <a:lstStyle/>
                        <a:p>
                          <a:endParaRPr lang="el-GR"/>
                        </a:p>
                      </a:txBody>
                      <a:tcPr marL="86064" marR="86064" marT="43032" marB="43032">
                        <a:blipFill>
                          <a:blip r:embed="rId4"/>
                          <a:stretch>
                            <a:fillRect l="-265152" t="-1106667" r="-1515" b="-10000"/>
                          </a:stretch>
                        </a:blipFill>
                      </a:tcPr>
                    </a:tc>
                    <a:extLst>
                      <a:ext uri="{0D108BD9-81ED-4DB2-BD59-A6C34878D82A}">
                        <a16:rowId xmlns:a16="http://schemas.microsoft.com/office/drawing/2014/main" val="1724153626"/>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2EF6E50-D4B8-F9D2-E8E5-A39A25CC726A}"/>
                  </a:ext>
                </a:extLst>
              </p:cNvPr>
              <p:cNvSpPr txBox="1"/>
              <p:nvPr/>
            </p:nvSpPr>
            <p:spPr>
              <a:xfrm>
                <a:off x="462455" y="4645572"/>
                <a:ext cx="3860416" cy="1200329"/>
              </a:xfrm>
              <a:prstGeom prst="rect">
                <a:avLst/>
              </a:prstGeom>
              <a:noFill/>
            </p:spPr>
            <p:txBody>
              <a:bodyPr wrap="none" rtlCol="0">
                <a:spAutoFit/>
              </a:bodyPr>
              <a:lstStyle/>
              <a:p>
                <a:r>
                  <a:rPr lang="el-GR" dirty="0"/>
                  <a:t>Παραδείγματα Παράγωγων Μεγεθών</a:t>
                </a:r>
                <a:r>
                  <a:rPr lang="en-US" dirty="0"/>
                  <a:t>:</a:t>
                </a:r>
              </a:p>
              <a:p>
                <a:r>
                  <a:rPr lang="el-GR" dirty="0"/>
                  <a:t>ΟΓΚΟΣ σε </a:t>
                </a:r>
                <a14:m>
                  <m:oMath xmlns:m="http://schemas.openxmlformats.org/officeDocument/2006/math">
                    <m:sSup>
                      <m:sSupPr>
                        <m:ctrlPr>
                          <a:rPr lang="el-GR"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oMath>
                </a14:m>
                <a:r>
                  <a:rPr lang="en-US" dirty="0"/>
                  <a:t>,</a:t>
                </a:r>
                <a:r>
                  <a:rPr lang="el-GR" dirty="0"/>
                  <a:t> ΕΜΒΑΔΟΝ σε </a:t>
                </a:r>
                <a14:m>
                  <m:oMath xmlns:m="http://schemas.openxmlformats.org/officeDocument/2006/math">
                    <m:sSup>
                      <m:sSupPr>
                        <m:ctrlPr>
                          <a:rPr lang="el-GR" i="1" smtClean="0">
                            <a:latin typeface="Cambria Math" panose="02040503050406030204" pitchFamily="18" charset="0"/>
                          </a:rPr>
                        </m:ctrlPr>
                      </m:sSupPr>
                      <m:e>
                        <m:r>
                          <a:rPr lang="en-US" i="1">
                            <a:latin typeface="Cambria Math" panose="02040503050406030204" pitchFamily="18" charset="0"/>
                          </a:rPr>
                          <m:t>𝑚</m:t>
                        </m:r>
                      </m:e>
                      <m:sup>
                        <m:r>
                          <a:rPr lang="el-GR" b="0" i="1" smtClean="0">
                            <a:latin typeface="Cambria Math" panose="02040503050406030204" pitchFamily="18" charset="0"/>
                          </a:rPr>
                          <m:t>2</m:t>
                        </m:r>
                      </m:sup>
                    </m:sSup>
                  </m:oMath>
                </a14:m>
                <a:r>
                  <a:rPr lang="el-GR" dirty="0"/>
                  <a:t>, </a:t>
                </a:r>
              </a:p>
              <a:p>
                <a:r>
                  <a:rPr lang="el-GR" dirty="0"/>
                  <a:t>ΤΑΧΥΤΗΤΑ σε m</a:t>
                </a:r>
                <a:r>
                  <a:rPr lang="en-US" dirty="0"/>
                  <a:t>/s, </a:t>
                </a:r>
                <a:r>
                  <a:rPr lang="el-GR" dirty="0"/>
                  <a:t>ΕΝΕΡΓΕΙΑ σε </a:t>
                </a:r>
                <a:r>
                  <a:rPr lang="en-US" dirty="0"/>
                  <a:t>J=N*m</a:t>
                </a:r>
              </a:p>
              <a:p>
                <a:r>
                  <a:rPr lang="en-US" dirty="0"/>
                  <a:t>=kg*</a:t>
                </a:r>
                <a:r>
                  <a:rPr lang="el-GR" dirty="0"/>
                  <a:t> </a:t>
                </a:r>
                <a14:m>
                  <m:oMath xmlns:m="http://schemas.openxmlformats.org/officeDocument/2006/math">
                    <m:sSup>
                      <m:sSupPr>
                        <m:ctrlPr>
                          <a:rPr lang="el-GR" i="1" smtClean="0">
                            <a:latin typeface="Cambria Math" panose="02040503050406030204" pitchFamily="18" charset="0"/>
                          </a:rPr>
                        </m:ctrlPr>
                      </m:sSupPr>
                      <m:e>
                        <m:r>
                          <a:rPr lang="en-US" i="1">
                            <a:latin typeface="Cambria Math" panose="02040503050406030204" pitchFamily="18" charset="0"/>
                          </a:rPr>
                          <m:t>𝑚</m:t>
                        </m:r>
                      </m:e>
                      <m:sup>
                        <m:r>
                          <a:rPr lang="el-GR" b="0" i="1" smtClean="0">
                            <a:latin typeface="Cambria Math" panose="02040503050406030204" pitchFamily="18" charset="0"/>
                          </a:rPr>
                          <m:t>2</m:t>
                        </m:r>
                      </m:sup>
                    </m:sSup>
                  </m:oMath>
                </a14:m>
                <a:r>
                  <a:rPr lang="en-US" dirty="0"/>
                  <a:t>/</a:t>
                </a:r>
                <a:r>
                  <a:rPr lang="el-GR" dirty="0"/>
                  <a:t> </a:t>
                </a:r>
                <a14:m>
                  <m:oMath xmlns:m="http://schemas.openxmlformats.org/officeDocument/2006/math">
                    <m:sSup>
                      <m:sSupPr>
                        <m:ctrlPr>
                          <a:rPr lang="el-GR" i="1">
                            <a:latin typeface="Cambria Math" panose="02040503050406030204" pitchFamily="18" charset="0"/>
                          </a:rPr>
                        </m:ctrlPr>
                      </m:sSupPr>
                      <m:e>
                        <m:r>
                          <a:rPr lang="en-US" b="0" i="1" smtClean="0">
                            <a:latin typeface="Cambria Math" panose="02040503050406030204" pitchFamily="18" charset="0"/>
                          </a:rPr>
                          <m:t>𝑠</m:t>
                        </m:r>
                      </m:e>
                      <m:sup>
                        <m:r>
                          <a:rPr lang="el-GR" i="1">
                            <a:latin typeface="Cambria Math" panose="02040503050406030204" pitchFamily="18" charset="0"/>
                          </a:rPr>
                          <m:t>2</m:t>
                        </m:r>
                      </m:sup>
                    </m:sSup>
                  </m:oMath>
                </a14:m>
                <a:r>
                  <a:rPr lang="en-US" dirty="0"/>
                  <a:t>, </a:t>
                </a:r>
                <a:r>
                  <a:rPr lang="el-GR" dirty="0"/>
                  <a:t>γιατί </a:t>
                </a:r>
                <a:r>
                  <a:rPr lang="en-US" dirty="0"/>
                  <a:t>F(N)=m*a=kg*m/</a:t>
                </a:r>
                <a:r>
                  <a:rPr lang="el-GR" dirty="0"/>
                  <a:t> </a:t>
                </a:r>
                <a14:m>
                  <m:oMath xmlns:m="http://schemas.openxmlformats.org/officeDocument/2006/math">
                    <m:sSup>
                      <m:sSupPr>
                        <m:ctrlPr>
                          <a:rPr lang="el-GR" i="1">
                            <a:latin typeface="Cambria Math" panose="02040503050406030204" pitchFamily="18" charset="0"/>
                          </a:rPr>
                        </m:ctrlPr>
                      </m:sSupPr>
                      <m:e>
                        <m:r>
                          <a:rPr lang="en-US" i="1">
                            <a:latin typeface="Cambria Math" panose="02040503050406030204" pitchFamily="18" charset="0"/>
                          </a:rPr>
                          <m:t>𝑠</m:t>
                        </m:r>
                      </m:e>
                      <m:sup>
                        <m:r>
                          <a:rPr lang="el-GR" i="1">
                            <a:latin typeface="Cambria Math" panose="02040503050406030204" pitchFamily="18" charset="0"/>
                          </a:rPr>
                          <m:t>2</m:t>
                        </m:r>
                      </m:sup>
                    </m:sSup>
                  </m:oMath>
                </a14:m>
                <a:endParaRPr lang="el-GR" dirty="0"/>
              </a:p>
            </p:txBody>
          </p:sp>
        </mc:Choice>
        <mc:Fallback xmlns="">
          <p:sp>
            <p:nvSpPr>
              <p:cNvPr id="3" name="TextBox 2">
                <a:extLst>
                  <a:ext uri="{FF2B5EF4-FFF2-40B4-BE49-F238E27FC236}">
                    <a16:creationId xmlns:a16="http://schemas.microsoft.com/office/drawing/2014/main" id="{22EF6E50-D4B8-F9D2-E8E5-A39A25CC726A}"/>
                  </a:ext>
                </a:extLst>
              </p:cNvPr>
              <p:cNvSpPr txBox="1">
                <a:spLocks noRot="1" noChangeAspect="1" noMove="1" noResize="1" noEditPoints="1" noAdjustHandles="1" noChangeArrowheads="1" noChangeShapeType="1" noTextEdit="1"/>
              </p:cNvSpPr>
              <p:nvPr/>
            </p:nvSpPr>
            <p:spPr>
              <a:xfrm>
                <a:off x="462455" y="4645572"/>
                <a:ext cx="3860416" cy="1200329"/>
              </a:xfrm>
              <a:prstGeom prst="rect">
                <a:avLst/>
              </a:prstGeom>
              <a:blipFill>
                <a:blip r:embed="rId5"/>
                <a:stretch>
                  <a:fillRect l="-1311" t="-2083" b="-7292"/>
                </a:stretch>
              </a:blipFill>
            </p:spPr>
            <p:txBody>
              <a:bodyPr/>
              <a:lstStyle/>
              <a:p>
                <a:r>
                  <a:rPr lang="el-GR">
                    <a:noFill/>
                  </a:rPr>
                  <a:t> </a:t>
                </a:r>
              </a:p>
            </p:txBody>
          </p:sp>
        </mc:Fallback>
      </mc:AlternateContent>
    </p:spTree>
    <p:extLst>
      <p:ext uri="{BB962C8B-B14F-4D97-AF65-F5344CB8AC3E}">
        <p14:creationId xmlns:p14="http://schemas.microsoft.com/office/powerpoint/2010/main" val="408967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617009-AEBD-8B13-869B-4DE9AE91705E}"/>
                  </a:ext>
                </a:extLst>
              </p:cNvPr>
              <p:cNvSpPr txBox="1"/>
              <p:nvPr/>
            </p:nvSpPr>
            <p:spPr>
              <a:xfrm>
                <a:off x="462455" y="430924"/>
                <a:ext cx="11923008" cy="3018712"/>
              </a:xfrm>
              <a:prstGeom prst="rect">
                <a:avLst/>
              </a:prstGeom>
              <a:noFill/>
            </p:spPr>
            <p:txBody>
              <a:bodyPr wrap="none" rtlCol="0">
                <a:spAutoFit/>
              </a:bodyPr>
              <a:lstStyle/>
              <a:p>
                <a:r>
                  <a:rPr lang="el-GR" dirty="0"/>
                  <a:t>ΕΡΩΤΗΣΗ 3</a:t>
                </a:r>
                <a:r>
                  <a:rPr lang="en-US" dirty="0"/>
                  <a:t>: </a:t>
                </a:r>
                <a:r>
                  <a:rPr lang="el-GR" dirty="0"/>
                  <a:t>ΠΟΙΕΣ Ε</a:t>
                </a:r>
                <a:r>
                  <a:rPr lang="en-US" dirty="0" err="1"/>
                  <a:t>Ί</a:t>
                </a:r>
                <a:r>
                  <a:rPr lang="el-GR" dirty="0"/>
                  <a:t>ΝΑΙ ΟΙ ΜΟΝΑΔΕΣ  ΤΗΣ ΘΕΡΜΟΚΡΑΣΙΑΣ ΚΑΙ ΤΗΣ ΠΙΕΣΗΣ?</a:t>
                </a:r>
              </a:p>
              <a:p>
                <a:endParaRPr lang="el-GR" dirty="0"/>
              </a:p>
              <a:p>
                <a:r>
                  <a:rPr lang="el-GR" dirty="0"/>
                  <a:t>ΑΠΑΝΤΗΣΗ</a:t>
                </a:r>
                <a:r>
                  <a:rPr lang="en-US" dirty="0"/>
                  <a:t>: </a:t>
                </a:r>
                <a:r>
                  <a:rPr lang="el-GR" dirty="0"/>
                  <a:t>ΣΤΟ </a:t>
                </a:r>
                <a:r>
                  <a:rPr lang="en-US" dirty="0"/>
                  <a:t>SI </a:t>
                </a:r>
                <a:r>
                  <a:rPr lang="el-GR" dirty="0"/>
                  <a:t>Η ΘΕΡΜΟΚΡΑΣΙΑ (Τ) ΜΕΤΡΙΕΤΑΙ ΜΕ ΤΗΝ ΑΠΟΛΥΤΗ ΚΛΙΜΑΚΑ ΘΕΡΜΟΚΡΑΣΙΩΝ Η’ ΚΛΙΜΑΚΑ ΚΕΛΒΙΝ (Κ).</a:t>
                </a:r>
              </a:p>
              <a:p>
                <a:r>
                  <a:rPr lang="el-GR" dirty="0"/>
                  <a:t>ΌΜΩΣ, Η ΠΙΟ ΣΥΝΗΘΙΣΜΕΝΗ ΚΛΙΜΑΚΑ ΜΕΤΡΗΣΗΣ ΤΗΣ ΘΕΡΜΟΚΡΑΣΙΑΣ (θ)  ΕΊΝΑΙ Η ΚΛΙΜΑΚΑ ΚΕΛΣΙΟΥ (</a:t>
                </a:r>
                <a14:m>
                  <m:oMath xmlns:m="http://schemas.openxmlformats.org/officeDocument/2006/math">
                    <m:sSub>
                      <m:sSubPr>
                        <m:ctrlPr>
                          <a:rPr lang="el-GR"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1" smtClean="0">
                            <a:latin typeface="Cambria Math" panose="02040503050406030204" pitchFamily="18" charset="0"/>
                          </a:rPr>
                          <m:t>𝐶</m:t>
                        </m:r>
                      </m:sub>
                    </m:sSub>
                  </m:oMath>
                </a14:m>
                <a:r>
                  <a:rPr lang="en-US" dirty="0"/>
                  <a:t>). H </a:t>
                </a:r>
                <a:r>
                  <a:rPr lang="el-GR" dirty="0"/>
                  <a:t>ΜΕΤΑΞΥ ΤΟΥΣ</a:t>
                </a:r>
              </a:p>
              <a:p>
                <a:r>
                  <a:rPr lang="el-GR" dirty="0"/>
                  <a:t>ΣΧΕΣΗ ΕΊΝΑΙ</a:t>
                </a:r>
                <a:r>
                  <a:rPr lang="en-US" dirty="0"/>
                  <a:t>:</a:t>
                </a:r>
              </a:p>
              <a:p>
                <a:endParaRPr lang="en-US" dirty="0"/>
              </a:p>
              <a:p>
                <a:pPr algn="ct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e>
                    </m:d>
                    <m:r>
                      <a:rPr lang="en-US" b="0" i="1" smtClean="0">
                        <a:latin typeface="Cambria Math" panose="02040503050406030204" pitchFamily="18" charset="0"/>
                      </a:rPr>
                      <m:t>=273+</m:t>
                    </m:r>
                    <m:r>
                      <m:rPr>
                        <m:sty m:val="p"/>
                      </m:rPr>
                      <a:rPr lang="el-GR" b="0" i="0" smtClean="0">
                        <a:latin typeface="Cambria Math" panose="02040503050406030204" pitchFamily="18" charset="0"/>
                      </a:rPr>
                      <m:t>θ</m:t>
                    </m:r>
                    <m:r>
                      <a:rPr lang="el-GR" b="0" i="0" smtClean="0">
                        <a:latin typeface="Cambria Math" panose="02040503050406030204" pitchFamily="18" charset="0"/>
                      </a:rPr>
                      <m:t> (</m:t>
                    </m:r>
                    <m:sSub>
                      <m:sSubPr>
                        <m:ctrlPr>
                          <a:rPr lang="el-GR" i="1">
                            <a:latin typeface="Cambria Math" panose="02040503050406030204" pitchFamily="18" charset="0"/>
                          </a:rPr>
                        </m:ctrlPr>
                      </m:sSubPr>
                      <m:e>
                        <m:r>
                          <m:rPr>
                            <m:sty m:val="p"/>
                          </m:rPr>
                          <a:rPr lang="en-US">
                            <a:latin typeface="Cambria Math" panose="02040503050406030204" pitchFamily="18" charset="0"/>
                          </a:rPr>
                          <m:t>o</m:t>
                        </m:r>
                      </m:e>
                      <m:sub>
                        <m:r>
                          <a:rPr lang="en-US" i="1">
                            <a:latin typeface="Cambria Math" panose="02040503050406030204" pitchFamily="18" charset="0"/>
                          </a:rPr>
                          <m:t>𝐶</m:t>
                        </m:r>
                      </m:sub>
                    </m:sSub>
                  </m:oMath>
                </a14:m>
                <a:r>
                  <a:rPr lang="el-GR" dirty="0"/>
                  <a:t>)</a:t>
                </a:r>
              </a:p>
              <a:p>
                <a:pPr algn="ctr"/>
                <a:endParaRPr lang="el-GR" dirty="0"/>
              </a:p>
              <a:p>
                <a:r>
                  <a:rPr lang="el-GR" dirty="0"/>
                  <a:t>Η ΠΙΕΣΗ </a:t>
                </a:r>
                <a:r>
                  <a:rPr lang="en-US" dirty="0"/>
                  <a:t>(P) </a:t>
                </a:r>
                <a:r>
                  <a:rPr lang="el-GR" dirty="0"/>
                  <a:t>ΕΊΝΑΙ ΠΑΡΑΓΩΓΟ ΜΕΓΕΘΟΣ ΣΤΟ </a:t>
                </a:r>
                <a:r>
                  <a:rPr lang="en-US" dirty="0"/>
                  <a:t>SI </a:t>
                </a:r>
                <a:r>
                  <a:rPr lang="el-GR" dirty="0"/>
                  <a:t>ΚΑΙ ΟΡΙΖΕΤΑΙ ΩΣ Η ΔΥΝΑΜΗ ΠΟΥ ΑΣΚΕΙΤΑΙ ΚΑΘΕΤΑ ΑΝΑ ΜΟΝΑΔΑ ΕΠΙΦΑΝΕΙΑΣ</a:t>
                </a:r>
                <a:endParaRPr lang="en-US" dirty="0"/>
              </a:p>
              <a:p>
                <a:pPr algn="ct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𝑠</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𝑠</m:t>
                        </m:r>
                      </m:den>
                    </m:f>
                  </m:oMath>
                </a14:m>
                <a:r>
                  <a:rPr lang="en-US" dirty="0"/>
                  <a:t>(</a:t>
                </a:r>
                <a:r>
                  <a:rPr lang="en-US" dirty="0" err="1"/>
                  <a:t>Pa:Pascal</a:t>
                </a:r>
                <a:r>
                  <a:rPr lang="en-US" dirty="0"/>
                  <a:t> </a:t>
                </a:r>
                <a:r>
                  <a:rPr lang="el-GR" dirty="0"/>
                  <a:t>στο </a:t>
                </a:r>
                <a:r>
                  <a:rPr lang="en-US" dirty="0"/>
                  <a:t>SI), </a:t>
                </a:r>
                <a:r>
                  <a:rPr lang="el-GR" dirty="0"/>
                  <a:t>ΟΠΟΥ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𝑃𝑎</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r>
                  <a:rPr lang="en-US" dirty="0"/>
                  <a:t>=1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𝑘𝑔</m:t>
                        </m:r>
                        <m:r>
                          <a:rPr lang="el-GR" b="0" i="1" smtClean="0">
                            <a:latin typeface="Cambria Math" panose="02040503050406030204" pitchFamily="18" charset="0"/>
                          </a:rPr>
                          <m:t>∗</m:t>
                        </m:r>
                        <m:r>
                          <m:rPr>
                            <m:sty m:val="p"/>
                          </m:rPr>
                          <a:rPr lang="en-US" b="0" i="0" smtClean="0">
                            <a:latin typeface="Cambria Math" panose="02040503050406030204" pitchFamily="18" charset="0"/>
                          </a:rPr>
                          <m:t>m</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𝑚</m:t>
                            </m:r>
                          </m:e>
                          <m:sup>
                            <m:r>
                              <a:rPr lang="en-US" b="0" i="1" dirty="0" smtClean="0">
                                <a:latin typeface="Cambria Math" panose="02040503050406030204" pitchFamily="18" charset="0"/>
                              </a:rPr>
                              <m:t>2</m:t>
                            </m:r>
                          </m:sup>
                        </m:sSup>
                      </m:den>
                    </m:f>
                  </m:oMath>
                </a14:m>
                <a:r>
                  <a:rPr lang="en-US" dirty="0"/>
                  <a:t>=1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𝑘𝑔</m:t>
                        </m:r>
                      </m:num>
                      <m:den>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oMath>
                </a14:m>
                <a:endParaRPr lang="el-GR" dirty="0"/>
              </a:p>
            </p:txBody>
          </p:sp>
        </mc:Choice>
        <mc:Fallback xmlns="">
          <p:sp>
            <p:nvSpPr>
              <p:cNvPr id="3" name="TextBox 2">
                <a:extLst>
                  <a:ext uri="{FF2B5EF4-FFF2-40B4-BE49-F238E27FC236}">
                    <a16:creationId xmlns:a16="http://schemas.microsoft.com/office/drawing/2014/main" id="{BD617009-AEBD-8B13-869B-4DE9AE91705E}"/>
                  </a:ext>
                </a:extLst>
              </p:cNvPr>
              <p:cNvSpPr txBox="1">
                <a:spLocks noRot="1" noChangeAspect="1" noMove="1" noResize="1" noEditPoints="1" noAdjustHandles="1" noChangeArrowheads="1" noChangeShapeType="1" noTextEdit="1"/>
              </p:cNvSpPr>
              <p:nvPr/>
            </p:nvSpPr>
            <p:spPr>
              <a:xfrm>
                <a:off x="462455" y="430924"/>
                <a:ext cx="11923008" cy="3018712"/>
              </a:xfrm>
              <a:prstGeom prst="rect">
                <a:avLst/>
              </a:prstGeom>
              <a:blipFill>
                <a:blip r:embed="rId2"/>
                <a:stretch>
                  <a:fillRect l="-426" t="-1261"/>
                </a:stretch>
              </a:blipFill>
            </p:spPr>
            <p:txBody>
              <a:bodyPr/>
              <a:lstStyle/>
              <a:p>
                <a:r>
                  <a:rPr lang="el-GR">
                    <a:noFill/>
                  </a:rPr>
                  <a:t> </a:t>
                </a:r>
              </a:p>
            </p:txBody>
          </p:sp>
        </mc:Fallback>
      </mc:AlternateContent>
      <p:sp>
        <p:nvSpPr>
          <p:cNvPr id="5" name="TextBox 4">
            <a:extLst>
              <a:ext uri="{FF2B5EF4-FFF2-40B4-BE49-F238E27FC236}">
                <a16:creationId xmlns:a16="http://schemas.microsoft.com/office/drawing/2014/main" id="{BD8A8F2C-0D3D-E5A1-C787-09DAD711ACEE}"/>
              </a:ext>
            </a:extLst>
          </p:cNvPr>
          <p:cNvSpPr txBox="1"/>
          <p:nvPr/>
        </p:nvSpPr>
        <p:spPr>
          <a:xfrm>
            <a:off x="651641" y="3762703"/>
            <a:ext cx="11026673" cy="646331"/>
          </a:xfrm>
          <a:prstGeom prst="rect">
            <a:avLst/>
          </a:prstGeom>
          <a:noFill/>
        </p:spPr>
        <p:txBody>
          <a:bodyPr wrap="none" rtlCol="0">
            <a:spAutoFit/>
          </a:bodyPr>
          <a:lstStyle/>
          <a:p>
            <a:r>
              <a:rPr lang="el-GR" dirty="0"/>
              <a:t>ΣΤΗ ΧΗΜΕΙΑ ΧΡΗΣΙΜΟΠΟΙΕΙΤΑΙ ΕΠΙΣΗΣ ΩΣ ΜΟΝΑΔΑ ΠΙΕΣΗΣ Η </a:t>
            </a:r>
            <a:r>
              <a:rPr lang="en-US" dirty="0"/>
              <a:t>atm (</a:t>
            </a:r>
            <a:r>
              <a:rPr lang="el-GR" dirty="0"/>
              <a:t>ΑΤΜΟΣΦΑΙΡΑ) ΚΑΙ ΤΟ </a:t>
            </a:r>
            <a:r>
              <a:rPr lang="en-US" dirty="0"/>
              <a:t>mmHg </a:t>
            </a:r>
            <a:r>
              <a:rPr lang="el-GR" dirty="0"/>
              <a:t>(ΧΙΛΙΟΣΤΟΜΕΤΡΟ </a:t>
            </a:r>
          </a:p>
          <a:p>
            <a:r>
              <a:rPr lang="el-GR" dirty="0"/>
              <a:t>ΥΔΡΑΡΓΥΡΟΥ), ΤΟ ΟΠΟΙΟ ΟΝΟΜΑΖΕΤΑΙ ΚΑΙ </a:t>
            </a:r>
            <a:r>
              <a:rPr lang="en-US" dirty="0"/>
              <a:t>Torr.</a:t>
            </a:r>
            <a:endParaRPr lang="el-GR"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F0E6ED-E9F5-BEC7-5D33-9528D34575A1}"/>
                  </a:ext>
                </a:extLst>
              </p:cNvPr>
              <p:cNvSpPr txBox="1"/>
              <p:nvPr/>
            </p:nvSpPr>
            <p:spPr>
              <a:xfrm>
                <a:off x="3265209" y="4587709"/>
                <a:ext cx="4668779" cy="369332"/>
              </a:xfrm>
              <a:prstGeom prst="rect">
                <a:avLst/>
              </a:prstGeom>
              <a:noFill/>
            </p:spPr>
            <p:txBody>
              <a:bodyPr wrap="none" rtlCol="0">
                <a:spAutoFit/>
              </a:bodyPr>
              <a:lstStyle/>
              <a:p>
                <a:r>
                  <a:rPr lang="el-GR" dirty="0"/>
                  <a:t>1</a:t>
                </a:r>
                <a:r>
                  <a:rPr lang="en-US" dirty="0"/>
                  <a:t>atm=101325Pa=760mmHg</a:t>
                </a:r>
                <a:r>
                  <a:rPr lang="el-GR" dirty="0"/>
                  <a:t> </a:t>
                </a:r>
                <a:r>
                  <a:rPr lang="en-US" dirty="0"/>
                  <a:t>=760Torr</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𝑘𝑝𝑎</m:t>
                    </m:r>
                  </m:oMath>
                </a14:m>
                <a:endParaRPr lang="el-GR" dirty="0"/>
              </a:p>
            </p:txBody>
          </p:sp>
        </mc:Choice>
        <mc:Fallback xmlns="">
          <p:sp>
            <p:nvSpPr>
              <p:cNvPr id="6" name="TextBox 5">
                <a:extLst>
                  <a:ext uri="{FF2B5EF4-FFF2-40B4-BE49-F238E27FC236}">
                    <a16:creationId xmlns:a16="http://schemas.microsoft.com/office/drawing/2014/main" id="{2BF0E6ED-E9F5-BEC7-5D33-9528D34575A1}"/>
                  </a:ext>
                </a:extLst>
              </p:cNvPr>
              <p:cNvSpPr txBox="1">
                <a:spLocks noRot="1" noChangeAspect="1" noMove="1" noResize="1" noEditPoints="1" noAdjustHandles="1" noChangeArrowheads="1" noChangeShapeType="1" noTextEdit="1"/>
              </p:cNvSpPr>
              <p:nvPr/>
            </p:nvSpPr>
            <p:spPr>
              <a:xfrm>
                <a:off x="3265209" y="4587709"/>
                <a:ext cx="4668779" cy="369332"/>
              </a:xfrm>
              <a:prstGeom prst="rect">
                <a:avLst/>
              </a:prstGeom>
              <a:blipFill>
                <a:blip r:embed="rId3"/>
                <a:stretch>
                  <a:fillRect l="-1359" t="-6667" b="-23333"/>
                </a:stretch>
              </a:blipFill>
            </p:spPr>
            <p:txBody>
              <a:bodyPr/>
              <a:lstStyle/>
              <a:p>
                <a:r>
                  <a:rPr lang="el-GR">
                    <a:noFill/>
                  </a:rPr>
                  <a:t> </a:t>
                </a:r>
              </a:p>
            </p:txBody>
          </p:sp>
        </mc:Fallback>
      </mc:AlternateContent>
      <p:sp>
        <p:nvSpPr>
          <p:cNvPr id="8" name="TextBox 7">
            <a:extLst>
              <a:ext uri="{FF2B5EF4-FFF2-40B4-BE49-F238E27FC236}">
                <a16:creationId xmlns:a16="http://schemas.microsoft.com/office/drawing/2014/main" id="{A0DD7437-95D0-FD11-AB4C-E8948589265A}"/>
              </a:ext>
            </a:extLst>
          </p:cNvPr>
          <p:cNvSpPr txBox="1"/>
          <p:nvPr/>
        </p:nvSpPr>
        <p:spPr>
          <a:xfrm>
            <a:off x="935421" y="5412828"/>
            <a:ext cx="11019170" cy="646331"/>
          </a:xfrm>
          <a:prstGeom prst="rect">
            <a:avLst/>
          </a:prstGeom>
          <a:noFill/>
        </p:spPr>
        <p:txBody>
          <a:bodyPr wrap="none" rtlCol="0">
            <a:spAutoFit/>
          </a:bodyPr>
          <a:lstStyle/>
          <a:p>
            <a:r>
              <a:rPr lang="en-US" dirty="0"/>
              <a:t>*</a:t>
            </a:r>
            <a:r>
              <a:rPr lang="el-GR" dirty="0"/>
              <a:t>Η ΜΕΤΡΗΣΗ ΤΗΣ ΠΙΕΣΗΣ ΕΝΌΣ ΑΕΡΙΟΥ ΣΤΟ ΕΡΓΑΣΤΗΡΙΟ ΓΙΝΕΤΑΙ ΜΕ ΤΟ ΜΑΝΟΜΕΤΡΟ ΚΑΙ Η ΑΤΜΟΣΦΑΙΡΙΚΗ ΠΙΕΣΗ</a:t>
            </a:r>
          </a:p>
          <a:p>
            <a:r>
              <a:rPr lang="el-GR" dirty="0"/>
              <a:t>ΜΕΤΡΙΕΤΑΙ ΜΕ ΤΟ ΒΑΡΟΜΕΤΡΟ. Η ΘΕΡΜΟΚΡΑΣΙΑ ΜΕΤΡΙΕΤΑΙ ΜΕ ΤΟ ΘΕΡΜΟΜΕΤΡΟ. </a:t>
            </a:r>
          </a:p>
        </p:txBody>
      </p:sp>
    </p:spTree>
    <p:extLst>
      <p:ext uri="{BB962C8B-B14F-4D97-AF65-F5344CB8AC3E}">
        <p14:creationId xmlns:p14="http://schemas.microsoft.com/office/powerpoint/2010/main" val="225511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ABD306-CACB-320C-54B5-2D56C0371458}"/>
              </a:ext>
            </a:extLst>
          </p:cNvPr>
          <p:cNvSpPr txBox="1"/>
          <p:nvPr/>
        </p:nvSpPr>
        <p:spPr>
          <a:xfrm>
            <a:off x="685799" y="1150076"/>
            <a:ext cx="3659389" cy="4557849"/>
          </a:xfrm>
          <a:prstGeom prst="rect">
            <a:avLst/>
          </a:prstGeom>
        </p:spPr>
        <p:txBody>
          <a:bodyPr vert="horz" lIns="91440" tIns="45720" rIns="91440" bIns="45720" rtlCol="0" anchor="ctr">
            <a:normAutofit/>
          </a:bodyPr>
          <a:lstStyle/>
          <a:p>
            <a:pPr algn="r">
              <a:spcBef>
                <a:spcPct val="0"/>
              </a:spcBef>
              <a:spcAft>
                <a:spcPts val="600"/>
              </a:spcAft>
            </a:pPr>
            <a:r>
              <a:rPr lang="en-US" sz="3200" cap="all" dirty="0">
                <a:ln w="3175" cmpd="sng">
                  <a:noFill/>
                </a:ln>
                <a:latin typeface="+mj-lt"/>
                <a:ea typeface="+mj-ea"/>
                <a:cs typeface="+mj-cs"/>
              </a:rPr>
              <a:t>ΕΡΩΤΗΣΗ 4: ΠΟΙΑ ΆΛΛΗ ΜΟΝΑΔΑ ΧΡΗΣΙΜΟΠΟΙΟΥ</a:t>
            </a:r>
            <a:r>
              <a:rPr lang="el-GR" sz="3200" cap="all" dirty="0">
                <a:ln w="3175" cmpd="sng">
                  <a:noFill/>
                </a:ln>
                <a:latin typeface="+mj-lt"/>
                <a:ea typeface="+mj-ea"/>
                <a:cs typeface="+mj-cs"/>
              </a:rPr>
              <a:t>Μ</a:t>
            </a:r>
            <a:r>
              <a:rPr lang="en-US" sz="3200" cap="all" dirty="0" err="1">
                <a:ln w="3175" cmpd="sng">
                  <a:noFill/>
                </a:ln>
                <a:latin typeface="+mj-lt"/>
                <a:ea typeface="+mj-ea"/>
                <a:cs typeface="+mj-cs"/>
              </a:rPr>
              <a:t>Ε</a:t>
            </a:r>
            <a:r>
              <a:rPr lang="en-US" sz="3200" cap="all" dirty="0">
                <a:ln w="3175" cmpd="sng">
                  <a:noFill/>
                </a:ln>
                <a:latin typeface="+mj-lt"/>
                <a:ea typeface="+mj-ea"/>
                <a:cs typeface="+mj-cs"/>
              </a:rPr>
              <a:t> ΓΙΑ ΤΗ ΜΕΤΡΗΣΗ ΜΗΚΟΥΣ?</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B3AE94-C9CB-4914-3677-CC314EE756F2}"/>
                  </a:ext>
                </a:extLst>
              </p:cNvPr>
              <p:cNvSpPr txBox="1"/>
              <p:nvPr/>
            </p:nvSpPr>
            <p:spPr>
              <a:xfrm>
                <a:off x="4988658" y="1150076"/>
                <a:ext cx="6517543" cy="4557849"/>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pPr>
                <a:r>
                  <a:rPr lang="en-US"/>
                  <a:t>ΑΠΑΝΤΗΣΗ</a:t>
                </a:r>
                <a:r>
                  <a:rPr lang="en-US" dirty="0"/>
                  <a:t>: </a:t>
                </a:r>
                <a:r>
                  <a:rPr lang="en-US"/>
                  <a:t>ΕΚΤΟΣ ΑΠΌ ΤΟ ΜΕΤΡΟ (</a:t>
                </a:r>
                <a:r>
                  <a:rPr lang="en-US" dirty="0"/>
                  <a:t>m) </a:t>
                </a:r>
                <a:r>
                  <a:rPr lang="en-US"/>
                  <a:t>ΠΟΥ ΧΡΗΣΙΜΟΠΟΙΕΙΤΑΙ ΣΤΟ </a:t>
                </a:r>
                <a:r>
                  <a:rPr lang="en-US" dirty="0"/>
                  <a:t>SI, </a:t>
                </a:r>
                <a:r>
                  <a:rPr lang="en-US"/>
                  <a:t>ΓΙΑ ΤΗ ΜΕΤΡΗΣΗ ΤΟΥ ΜΗΚΟΥΣ</a:t>
                </a:r>
              </a:p>
              <a:p>
                <a:pPr>
                  <a:spcAft>
                    <a:spcPts val="1000"/>
                  </a:spcAft>
                  <a:buClr>
                    <a:schemeClr val="tx1"/>
                  </a:buClr>
                  <a:buSzPct val="100000"/>
                  <a:buFont typeface="Arial"/>
                  <a:buChar char="•"/>
                </a:pPr>
                <a:r>
                  <a:rPr lang="en-US"/>
                  <a:t>ΚΑΙ ΣΥΓΚΕΚΡΙΜΕΝΑ ΠΟΛΥ ΜΙΚΡΩΝ ΜΗΚΩΝ,ΌΠΩΣ Η ΑΤΟΜΙΚΗ ΑΚΤΙΝΑ ΚΑΙ ΤΟ ΜΗΚΟΣ ΤΟΥ ΔΕΣΜΟΥ,</a:t>
                </a:r>
              </a:p>
              <a:p>
                <a:pPr>
                  <a:spcAft>
                    <a:spcPts val="1000"/>
                  </a:spcAft>
                  <a:buClr>
                    <a:schemeClr val="tx1"/>
                  </a:buClr>
                  <a:buSzPct val="100000"/>
                  <a:buFont typeface="Arial"/>
                  <a:buChar char="•"/>
                </a:pPr>
                <a:r>
                  <a:rPr lang="en-US"/>
                  <a:t> ΧΡΗΣΙΜΟΠΟΙΕΙΤΑΙ ΣΥΧΝΑ ΤΟ </a:t>
                </a:r>
                <a:r>
                  <a:rPr lang="en-US" dirty="0"/>
                  <a:t>angstrom(</a:t>
                </a:r>
                <a14:m>
                  <m:oMath xmlns:m="http://schemas.openxmlformats.org/officeDocument/2006/math">
                    <m:acc>
                      <m:accPr>
                        <m:chr m:val="̇"/>
                        <m:ctrlPr>
                          <a:rPr lang="en-US" i="1">
                            <a:latin typeface="Cambria Math" panose="02040503050406030204" pitchFamily="18" charset="0"/>
                          </a:rPr>
                        </m:ctrlPr>
                      </m:accPr>
                      <m:e>
                        <m:r>
                          <a:rPr lang="en-US" b="0" i="1">
                            <a:latin typeface="Cambria Math" panose="02040503050406030204" pitchFamily="18" charset="0"/>
                          </a:rPr>
                          <m:t>𝐴</m:t>
                        </m:r>
                      </m:e>
                    </m:acc>
                  </m:oMath>
                </a14:m>
                <a:r>
                  <a:rPr lang="en-US" dirty="0"/>
                  <a:t>)</a:t>
                </a:r>
                <a:endParaRPr lang="en-US"/>
              </a:p>
              <a:p>
                <a:pPr>
                  <a:spcAft>
                    <a:spcPts val="1000"/>
                  </a:spcAft>
                  <a:buClr>
                    <a:schemeClr val="tx1"/>
                  </a:buClr>
                  <a:buSzPct val="100000"/>
                  <a:buFont typeface="Arial"/>
                  <a:buChar char="•"/>
                </a:pPr>
                <a:endParaRPr lang="en-US"/>
              </a:p>
              <a:p>
                <a:pPr>
                  <a:spcAft>
                    <a:spcPts val="1000"/>
                  </a:spcAft>
                  <a:buClr>
                    <a:schemeClr val="tx1"/>
                  </a:buClr>
                  <a:buSzPct val="100000"/>
                  <a:buFont typeface="Arial"/>
                  <a:buChar char="•"/>
                </a:pPr>
                <a14:m>
                  <m:oMath xmlns:m="http://schemas.openxmlformats.org/officeDocument/2006/math">
                    <m:acc>
                      <m:accPr>
                        <m:chr m:val="̇"/>
                        <m:ctrlPr>
                          <a:rPr lang="en-US" i="1">
                            <a:latin typeface="Cambria Math" panose="02040503050406030204" pitchFamily="18" charset="0"/>
                          </a:rPr>
                        </m:ctrlPr>
                      </m:accPr>
                      <m:e>
                        <m:r>
                          <a:rPr lang="en-US" b="0" i="1">
                            <a:latin typeface="Cambria Math" panose="02040503050406030204" pitchFamily="18" charset="0"/>
                          </a:rPr>
                          <m:t>𝐴</m:t>
                        </m:r>
                      </m:e>
                    </m:acc>
                  </m:oMath>
                </a14:m>
                <a:r>
                  <a:rPr lang="en-US" dirty="0"/>
                  <a:t>= </a:t>
                </a:r>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10</m:t>
                        </m:r>
                      </m:e>
                      <m:sup>
                        <m:r>
                          <a:rPr lang="en-US" b="0" i="1">
                            <a:latin typeface="Cambria Math" panose="02040503050406030204" pitchFamily="18" charset="0"/>
                          </a:rPr>
                          <m:t>−10</m:t>
                        </m:r>
                      </m:sup>
                    </m:sSup>
                  </m:oMath>
                </a14:m>
                <a:r>
                  <a:rPr lang="en-US" dirty="0"/>
                  <a:t>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b="0" i="1">
                            <a:latin typeface="Cambria Math" panose="02040503050406030204" pitchFamily="18" charset="0"/>
                          </a:rPr>
                          <m:t>8</m:t>
                        </m:r>
                      </m:sup>
                    </m:sSup>
                  </m:oMath>
                </a14:m>
                <a:r>
                  <a:rPr lang="en-US" dirty="0"/>
                  <a:t>cm</a:t>
                </a:r>
                <a:endParaRPr lang="en-US"/>
              </a:p>
            </p:txBody>
          </p:sp>
        </mc:Choice>
        <mc:Fallback xmlns="">
          <p:sp>
            <p:nvSpPr>
              <p:cNvPr id="4" name="TextBox 3">
                <a:extLst>
                  <a:ext uri="{FF2B5EF4-FFF2-40B4-BE49-F238E27FC236}">
                    <a16:creationId xmlns:a16="http://schemas.microsoft.com/office/drawing/2014/main" id="{D0B3AE94-C9CB-4914-3677-CC314EE756F2}"/>
                  </a:ext>
                </a:extLst>
              </p:cNvPr>
              <p:cNvSpPr txBox="1">
                <a:spLocks noRot="1" noChangeAspect="1" noMove="1" noResize="1" noEditPoints="1" noAdjustHandles="1" noChangeArrowheads="1" noChangeShapeType="1" noTextEdit="1"/>
              </p:cNvSpPr>
              <p:nvPr/>
            </p:nvSpPr>
            <p:spPr>
              <a:xfrm>
                <a:off x="4988658" y="1150076"/>
                <a:ext cx="6517543" cy="4557849"/>
              </a:xfrm>
              <a:prstGeom prst="rect">
                <a:avLst/>
              </a:prstGeom>
              <a:blipFill>
                <a:blip r:embed="rId4"/>
                <a:stretch>
                  <a:fillRect l="-777"/>
                </a:stretch>
              </a:blipFill>
            </p:spPr>
            <p:txBody>
              <a:bodyPr/>
              <a:lstStyle/>
              <a:p>
                <a:r>
                  <a:rPr lang="el-GR">
                    <a:noFill/>
                  </a:rPr>
                  <a:t> </a:t>
                </a:r>
              </a:p>
            </p:txBody>
          </p:sp>
        </mc:Fallback>
      </mc:AlternateContent>
    </p:spTree>
    <p:extLst>
      <p:ext uri="{BB962C8B-B14F-4D97-AF65-F5344CB8AC3E}">
        <p14:creationId xmlns:p14="http://schemas.microsoft.com/office/powerpoint/2010/main" val="1090108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Ουράνιο</Template>
  <TotalTime>4996</TotalTime>
  <Words>1092</Words>
  <Application>Microsoft Office PowerPoint</Application>
  <PresentationFormat>Ευρεία οθόνη</PresentationFormat>
  <Paragraphs>170</Paragraphs>
  <Slides>17</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Ουράνιο</vt:lpstr>
      <vt:lpstr>XHMEIA A’ ΛΥΚΕΙΟΥ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XHMEIA A’ ΛΥΚΕΙΟΥ</dc:title>
  <dc:creator>Sabi Zaha</dc:creator>
  <cp:lastModifiedBy>Savvina  Zacharaki</cp:lastModifiedBy>
  <cp:revision>18</cp:revision>
  <dcterms:created xsi:type="dcterms:W3CDTF">2024-09-03T21:09:12Z</dcterms:created>
  <dcterms:modified xsi:type="dcterms:W3CDTF">2025-10-04T07:35:17Z</dcterms:modified>
</cp:coreProperties>
</file>